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271" r:id="rId2"/>
    <p:sldId id="259" r:id="rId3"/>
    <p:sldId id="285" r:id="rId4"/>
    <p:sldId id="279" r:id="rId5"/>
    <p:sldId id="282" r:id="rId6"/>
    <p:sldId id="288" r:id="rId7"/>
    <p:sldId id="289" r:id="rId8"/>
    <p:sldId id="290" r:id="rId9"/>
    <p:sldId id="291" r:id="rId10"/>
    <p:sldId id="292" r:id="rId11"/>
    <p:sldId id="287" r:id="rId12"/>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3840">
          <p15:clr>
            <a:srgbClr val="A4A3A4"/>
          </p15:clr>
        </p15:guide>
        <p15:guide id="3" pos="734">
          <p15:clr>
            <a:srgbClr val="A4A3A4"/>
          </p15:clr>
        </p15:guide>
        <p15:guide id="4" pos="69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D88"/>
    <a:srgbClr val="122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16" autoAdjust="0"/>
    <p:restoredTop sz="94660"/>
  </p:normalViewPr>
  <p:slideViewPr>
    <p:cSldViewPr snapToGrid="0">
      <p:cViewPr varScale="1">
        <p:scale>
          <a:sx n="68" d="100"/>
          <a:sy n="68" d="100"/>
        </p:scale>
        <p:origin x="470" y="34"/>
      </p:cViewPr>
      <p:guideLst>
        <p:guide orient="horz" pos="2208"/>
        <p:guide pos="3840"/>
        <p:guide pos="734"/>
        <p:guide pos="69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C40CE-1A45-4E44-A00D-724B35B3FEC3}" type="datetimeFigureOut">
              <a:rPr lang="zh-CN" altLang="en-US" smtClean="0"/>
              <a:t>2022/11/1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E483F7-BEC0-4BFC-B5F2-BD7B6BCF1FE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4C1C7-AA03-49B2-A056-011244E88EDA}"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8E93-BEF3-4485-8C8A-40031EE2E40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木卫林">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2022/11/1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2022/11/1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2022/11/1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2022/11/1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t>2022/11/1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19879" y="-19878"/>
            <a:ext cx="119270" cy="169277"/>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作者</a:t>
            </a:r>
            <a:r>
              <a:rPr lang="en-US" altLang="zh-CN"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滕婷</a:t>
            </a:r>
          </a:p>
        </p:txBody>
      </p:sp>
      <p:sp>
        <p:nvSpPr>
          <p:cNvPr id="2" name="文本框 1"/>
          <p:cNvSpPr txBox="1"/>
          <p:nvPr userDrawn="1"/>
        </p:nvSpPr>
        <p:spPr>
          <a:xfrm>
            <a:off x="0" y="-19878"/>
            <a:ext cx="706056" cy="107722"/>
          </a:xfrm>
          <a:prstGeom prst="rect">
            <a:avLst/>
          </a:prstGeom>
          <a:noFill/>
        </p:spPr>
        <p:txBody>
          <a:bodyPr wrap="square" rtlCol="0">
            <a:spAutoFit/>
          </a:bodyPr>
          <a:lstStyle/>
          <a:p>
            <a:pPr algn="l"/>
            <a:r>
              <a:rPr lang="zh-CN" altLang="en-US" sz="100" b="1"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木卫林专属</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justina1220-final-project-app-satisfaction-jbv6wu.streamlitapp.com/"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11553" y="1790818"/>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034540" y="2454910"/>
            <a:ext cx="8741410" cy="1445260"/>
          </a:xfrm>
          <a:prstGeom prst="rect">
            <a:avLst/>
          </a:prstGeom>
          <a:noFill/>
        </p:spPr>
        <p:txBody>
          <a:bodyPr wrap="square">
            <a:spAutoFit/>
          </a:bodyPr>
          <a:lstStyle/>
          <a:p>
            <a:pPr algn="ctr"/>
            <a:r>
              <a:rPr lang="en-US" altLang="zh-CN" sz="4400" b="1" spc="600" dirty="0">
                <a:solidFill>
                  <a:schemeClr val="bg1"/>
                </a:solidFill>
                <a:latin typeface="Segoe UI Black" panose="020B0A02040204020203" charset="0"/>
                <a:ea typeface="OPPOSans H" panose="00020600040101010101" pitchFamily="18" charset="-122"/>
                <a:cs typeface="Segoe UI Black" panose="020B0A02040204020203" charset="0"/>
              </a:rPr>
              <a:t>Analysis of Airline Passengers’ Satisfaction</a:t>
            </a:r>
          </a:p>
        </p:txBody>
      </p:sp>
      <p:sp>
        <p:nvSpPr>
          <p:cNvPr id="16" name="文本框 15"/>
          <p:cNvSpPr txBox="1"/>
          <p:nvPr/>
        </p:nvSpPr>
        <p:spPr>
          <a:xfrm>
            <a:off x="4287667" y="4499828"/>
            <a:ext cx="3524250" cy="368300"/>
          </a:xfrm>
          <a:prstGeom prst="rect">
            <a:avLst/>
          </a:prstGeom>
          <a:noFill/>
        </p:spPr>
        <p:txBody>
          <a:bodyPr wrap="none" rtlCol="0">
            <a:spAutoFit/>
          </a:bodyPr>
          <a:lstStyle/>
          <a:p>
            <a:pPr algn="ctr"/>
            <a:r>
              <a:rPr lang="en-US" altLang="zh-CN" b="1"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misy225</a:t>
            </a:r>
            <a:r>
              <a:rPr lang="zh-CN" altLang="en-US" b="1"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丨</a:t>
            </a:r>
            <a:r>
              <a:rPr lang="en-US" altLang="zh-CN" b="1" spc="3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final project</a:t>
            </a:r>
          </a:p>
        </p:txBody>
      </p:sp>
      <p:grpSp>
        <p:nvGrpSpPr>
          <p:cNvPr id="18" name="组合 17"/>
          <p:cNvGrpSpPr/>
          <p:nvPr/>
        </p:nvGrpSpPr>
        <p:grpSpPr>
          <a:xfrm>
            <a:off x="1302047" y="5798279"/>
            <a:ext cx="8890406" cy="646430"/>
            <a:chOff x="1064334" y="5614742"/>
            <a:chExt cx="8890406" cy="646430"/>
          </a:xfrm>
        </p:grpSpPr>
        <p:grpSp>
          <p:nvGrpSpPr>
            <p:cNvPr id="19" name="组合 18"/>
            <p:cNvGrpSpPr/>
            <p:nvPr/>
          </p:nvGrpSpPr>
          <p:grpSpPr>
            <a:xfrm>
              <a:off x="1064334" y="5616012"/>
              <a:ext cx="8890406" cy="645160"/>
              <a:chOff x="1453933" y="4996864"/>
              <a:chExt cx="8890406" cy="645160"/>
            </a:xfrm>
          </p:grpSpPr>
          <p:sp>
            <p:nvSpPr>
              <p:cNvPr id="23" name="文本框 22"/>
              <p:cNvSpPr txBox="1"/>
              <p:nvPr/>
            </p:nvSpPr>
            <p:spPr>
              <a:xfrm>
                <a:off x="1453933" y="4996864"/>
                <a:ext cx="6116320" cy="645160"/>
              </a:xfrm>
              <a:prstGeom prst="rect">
                <a:avLst/>
              </a:prstGeom>
              <a:noFill/>
            </p:spPr>
            <p:txBody>
              <a:bodyPr wrap="square" rtlCol="0">
                <a:spAutoFit/>
              </a:bodyPr>
              <a:lstStyle/>
              <a:p>
                <a:pPr algn="ctr"/>
                <a:r>
                  <a:rPr lang="en-US" altLang="zh-CN" b="1" spc="300" dirty="0">
                    <a:solidFill>
                      <a:srgbClr val="122E66"/>
                    </a:solidFill>
                    <a:latin typeface="Times New Roman" panose="02020603050405020304" pitchFamily="18" charset="0"/>
                    <a:ea typeface="OPPOSans M" panose="00020600040101010101" pitchFamily="18" charset="-122"/>
                    <a:cs typeface="Times New Roman" panose="02020603050405020304" pitchFamily="18" charset="0"/>
                  </a:rPr>
                  <a:t>Reporter</a:t>
                </a:r>
                <a:r>
                  <a:rPr lang="zh-CN" altLang="en-US" b="1" spc="300" dirty="0">
                    <a:solidFill>
                      <a:srgbClr val="122E66"/>
                    </a:solidFill>
                    <a:latin typeface="Times New Roman" panose="02020603050405020304" pitchFamily="18" charset="0"/>
                    <a:ea typeface="OPPOSans M" panose="00020600040101010101" pitchFamily="18" charset="-122"/>
                    <a:cs typeface="Times New Roman" panose="02020603050405020304" pitchFamily="18" charset="0"/>
                  </a:rPr>
                  <a:t>：</a:t>
                </a:r>
                <a:r>
                  <a:rPr lang="en-US" altLang="zh-CN" b="1" spc="300" dirty="0">
                    <a:solidFill>
                      <a:srgbClr val="122E66"/>
                    </a:solidFill>
                    <a:latin typeface="Times New Roman" panose="02020603050405020304" pitchFamily="18" charset="0"/>
                    <a:ea typeface="OPPOSans M" panose="00020600040101010101" pitchFamily="18" charset="-122"/>
                    <a:cs typeface="Times New Roman" panose="02020603050405020304" pitchFamily="18" charset="0"/>
                  </a:rPr>
                  <a:t>Yumiao Li(42054025) </a:t>
                </a:r>
              </a:p>
              <a:p>
                <a:pPr algn="ctr"/>
                <a:r>
                  <a:rPr lang="en-US" altLang="zh-CN" b="1" spc="300" dirty="0">
                    <a:solidFill>
                      <a:srgbClr val="122E66"/>
                    </a:solidFill>
                    <a:latin typeface="Times New Roman" panose="02020603050405020304" pitchFamily="18" charset="0"/>
                    <a:ea typeface="OPPOSans M" panose="00020600040101010101" pitchFamily="18" charset="-122"/>
                    <a:cs typeface="Times New Roman" panose="02020603050405020304" pitchFamily="18" charset="0"/>
                  </a:rPr>
                  <a:t>                Ziyu Chen(42054017)</a:t>
                </a:r>
              </a:p>
            </p:txBody>
          </p:sp>
          <p:sp>
            <p:nvSpPr>
              <p:cNvPr id="24" name="文本框 23"/>
              <p:cNvSpPr txBox="1"/>
              <p:nvPr/>
            </p:nvSpPr>
            <p:spPr>
              <a:xfrm>
                <a:off x="8916859" y="4996864"/>
                <a:ext cx="1427480" cy="368300"/>
              </a:xfrm>
              <a:prstGeom prst="rect">
                <a:avLst/>
              </a:prstGeom>
              <a:noFill/>
            </p:spPr>
            <p:txBody>
              <a:bodyPr wrap="none" rtlCol="0">
                <a:spAutoFit/>
              </a:bodyPr>
              <a:lstStyle/>
              <a:p>
                <a:pPr algn="ctr"/>
                <a:r>
                  <a:rPr lang="en-US" altLang="zh-CN" b="1" spc="300" dirty="0">
                    <a:solidFill>
                      <a:srgbClr val="122E66"/>
                    </a:solidFill>
                    <a:latin typeface="Times New Roman" panose="02020603050405020304" pitchFamily="18" charset="0"/>
                    <a:ea typeface="OPPOSans M" panose="00020600040101010101" pitchFamily="18" charset="-122"/>
                    <a:cs typeface="Times New Roman" panose="02020603050405020304" pitchFamily="18" charset="0"/>
                  </a:rPr>
                  <a:t>2022.11.2</a:t>
                </a:r>
              </a:p>
            </p:txBody>
          </p:sp>
        </p:grpSp>
        <p:sp>
          <p:nvSpPr>
            <p:cNvPr id="20" name="iconfont-1047-784241"/>
            <p:cNvSpPr/>
            <p:nvPr/>
          </p:nvSpPr>
          <p:spPr>
            <a:xfrm>
              <a:off x="8104678" y="5669193"/>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endParaRPr>
            </a:p>
          </p:txBody>
        </p:sp>
        <p:pic>
          <p:nvPicPr>
            <p:cNvPr id="21" name="图形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3340" y="5614742"/>
              <a:ext cx="369332" cy="369332"/>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4</a:t>
            </a:r>
            <a:endParaRPr lang="zh-CN" altLang="en-US" sz="2000" b="1" dirty="0">
              <a:latin typeface="微软雅黑" panose="020B0503020204020204" charset="-122"/>
              <a:ea typeface="微软雅黑" panose="020B0503020204020204" charset="-122"/>
              <a:cs typeface="OPPOSans B" panose="00020600040101010101" pitchFamily="18" charset="-122"/>
            </a:endParaRPr>
          </a:p>
        </p:txBody>
      </p:sp>
      <p:sp>
        <p:nvSpPr>
          <p:cNvPr id="23" name="文本框 22"/>
          <p:cNvSpPr txBox="1"/>
          <p:nvPr/>
        </p:nvSpPr>
        <p:spPr>
          <a:xfrm>
            <a:off x="2210435" y="412750"/>
            <a:ext cx="2627630"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App demo</a:t>
            </a: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1662" y="163629"/>
            <a:ext cx="1176876" cy="6686208"/>
            <a:chOff x="-11662" y="163629"/>
            <a:chExt cx="1176876" cy="6686208"/>
          </a:xfrm>
        </p:grpSpPr>
        <p:sp>
          <p:nvSpPr>
            <p:cNvPr id="30" name="矩形 29"/>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11662" y="4181909"/>
              <a:ext cx="1165225" cy="723900"/>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31"/>
            <p:cNvSpPr txBox="1"/>
            <p:nvPr/>
          </p:nvSpPr>
          <p:spPr>
            <a:xfrm>
              <a:off x="1" y="1848886"/>
              <a:ext cx="115926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Intro</a:t>
              </a:r>
            </a:p>
          </p:txBody>
        </p:sp>
        <p:sp>
          <p:nvSpPr>
            <p:cNvPr id="34" name="文本框 33"/>
            <p:cNvSpPr txBox="1"/>
            <p:nvPr/>
          </p:nvSpPr>
          <p:spPr>
            <a:xfrm>
              <a:off x="-5946" y="2504569"/>
              <a:ext cx="116521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Dataset</a:t>
              </a:r>
            </a:p>
          </p:txBody>
        </p:sp>
        <p:sp>
          <p:nvSpPr>
            <p:cNvPr id="35" name="文本框 34"/>
            <p:cNvSpPr txBox="1"/>
            <p:nvPr/>
          </p:nvSpPr>
          <p:spPr>
            <a:xfrm>
              <a:off x="-5947" y="3160251"/>
              <a:ext cx="1165215" cy="737235"/>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Problems</a:t>
              </a:r>
            </a:p>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Solving</a:t>
              </a:r>
            </a:p>
          </p:txBody>
        </p:sp>
        <p:sp>
          <p:nvSpPr>
            <p:cNvPr id="36" name="文本框 35"/>
            <p:cNvSpPr txBox="1"/>
            <p:nvPr/>
          </p:nvSpPr>
          <p:spPr>
            <a:xfrm>
              <a:off x="5716" y="4139783"/>
              <a:ext cx="1159266" cy="737235"/>
            </a:xfrm>
            <a:prstGeom prst="rect">
              <a:avLst/>
            </a:prstGeom>
            <a:noFill/>
          </p:spPr>
          <p:txBody>
            <a:bodyPr wrap="square" rtlCol="0">
              <a:spAutoFit/>
            </a:bodyPr>
            <a:lstStyle/>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App</a:t>
              </a:r>
            </a:p>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demo</a:t>
              </a:r>
            </a:p>
          </p:txBody>
        </p:sp>
      </p:grpSp>
      <p:sp>
        <p:nvSpPr>
          <p:cNvPr id="7" name="文本框 6">
            <a:extLst>
              <a:ext uri="{FF2B5EF4-FFF2-40B4-BE49-F238E27FC236}">
                <a16:creationId xmlns:a16="http://schemas.microsoft.com/office/drawing/2014/main" id="{7F2A9DA7-58BA-7067-FBBA-CE28FBFBDED4}"/>
              </a:ext>
            </a:extLst>
          </p:cNvPr>
          <p:cNvSpPr txBox="1"/>
          <p:nvPr/>
        </p:nvSpPr>
        <p:spPr>
          <a:xfrm>
            <a:off x="1712739" y="1259078"/>
            <a:ext cx="10063089" cy="923330"/>
          </a:xfrm>
          <a:prstGeom prst="rect">
            <a:avLst/>
          </a:prstGeom>
          <a:noFill/>
        </p:spPr>
        <p:txBody>
          <a:bodyPr wrap="square" rtlCol="0">
            <a:spAutoFit/>
          </a:bodyPr>
          <a:lstStyle/>
          <a:p>
            <a:pPr marL="342900" indent="-342900" algn="l">
              <a:buFont typeface="Wingdings" panose="05000000000000000000" pitchFamily="2" charset="2"/>
              <a:buChar char="Ø"/>
            </a:pPr>
            <a:r>
              <a:rPr lang="en-US" altLang="zh-CN"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Bonus Scene:  </a:t>
            </a:r>
            <a:r>
              <a:rPr lang="zh-CN" altLang="en-US"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彩蛋</a:t>
            </a:r>
            <a:endParaRPr lang="en-US" altLang="zh-CN"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342900" indent="-342900" algn="l">
              <a:buFont typeface="Wingdings" panose="05000000000000000000" pitchFamily="2" charset="2"/>
              <a:buChar char="Ø"/>
            </a:pPr>
            <a:r>
              <a:rPr lang="en-US" altLang="zh-CN"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If you select correctly, there will be some balloons flying upwards to cheer for you success.</a:t>
            </a:r>
          </a:p>
        </p:txBody>
      </p:sp>
      <p:pic>
        <p:nvPicPr>
          <p:cNvPr id="3" name="图片 2">
            <a:extLst>
              <a:ext uri="{FF2B5EF4-FFF2-40B4-BE49-F238E27FC236}">
                <a16:creationId xmlns:a16="http://schemas.microsoft.com/office/drawing/2014/main" id="{A146576F-2CC0-A4B2-DFC7-2E649384004F}"/>
              </a:ext>
            </a:extLst>
          </p:cNvPr>
          <p:cNvPicPr>
            <a:picLocks noChangeAspect="1"/>
          </p:cNvPicPr>
          <p:nvPr/>
        </p:nvPicPr>
        <p:blipFill rotWithShape="1">
          <a:blip r:embed="rId2"/>
          <a:srcRect t="14564" b="5504"/>
          <a:stretch/>
        </p:blipFill>
        <p:spPr>
          <a:xfrm>
            <a:off x="1898548" y="2262906"/>
            <a:ext cx="9691470" cy="4357434"/>
          </a:xfrm>
          <a:prstGeom prst="rect">
            <a:avLst/>
          </a:prstGeom>
        </p:spPr>
      </p:pic>
    </p:spTree>
    <p:extLst>
      <p:ext uri="{BB962C8B-B14F-4D97-AF65-F5344CB8AC3E}">
        <p14:creationId xmlns:p14="http://schemas.microsoft.com/office/powerpoint/2010/main" val="3615891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ṡ1íḋe"/>
          <p:cNvSpPr/>
          <p:nvPr/>
        </p:nvSpPr>
        <p:spPr>
          <a:xfrm>
            <a:off x="-11553" y="1790818"/>
            <a:ext cx="12215105" cy="3276363"/>
          </a:xfrm>
          <a:prstGeom prst="rect">
            <a:avLst/>
          </a:prstGeom>
          <a:solidFill>
            <a:srgbClr val="122E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22E66"/>
              </a:solidFill>
              <a:effectLst/>
              <a:uLnTx/>
              <a:uFillTx/>
              <a:latin typeface="Arial" panose="020B0604020202020204"/>
              <a:ea typeface="微软雅黑" panose="020B0503020204020204" charset="-122"/>
              <a:cs typeface="+mn-cs"/>
            </a:endParaRPr>
          </a:p>
        </p:txBody>
      </p:sp>
      <p:cxnSp>
        <p:nvCxnSpPr>
          <p:cNvPr id="8" name="直接连接符 7"/>
          <p:cNvCxnSpPr/>
          <p:nvPr/>
        </p:nvCxnSpPr>
        <p:spPr>
          <a:xfrm>
            <a:off x="0" y="4941168"/>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553" y="1916832"/>
            <a:ext cx="1222823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588135" y="2767330"/>
            <a:ext cx="9119235" cy="922020"/>
          </a:xfrm>
          <a:prstGeom prst="rect">
            <a:avLst/>
          </a:prstGeom>
          <a:noFill/>
        </p:spPr>
        <p:txBody>
          <a:bodyPr wrap="square">
            <a:spAutoFit/>
          </a:bodyPr>
          <a:lstStyle/>
          <a:p>
            <a:pPr algn="ctr"/>
            <a:r>
              <a:rPr lang="en-US" altLang="zh-CN" sz="5400" b="1" spc="600" dirty="0">
                <a:solidFill>
                  <a:schemeClr val="bg1"/>
                </a:solidFill>
                <a:latin typeface="+mj-ea"/>
                <a:ea typeface="+mj-ea"/>
              </a:rPr>
              <a:t>Thanks for watching</a:t>
            </a:r>
          </a:p>
        </p:txBody>
      </p:sp>
      <p:sp>
        <p:nvSpPr>
          <p:cNvPr id="16" name="文本框 15"/>
          <p:cNvSpPr txBox="1"/>
          <p:nvPr/>
        </p:nvSpPr>
        <p:spPr>
          <a:xfrm>
            <a:off x="4341007" y="4499828"/>
            <a:ext cx="3417570" cy="368300"/>
          </a:xfrm>
          <a:prstGeom prst="rect">
            <a:avLst/>
          </a:prstGeom>
          <a:noFill/>
        </p:spPr>
        <p:txBody>
          <a:bodyPr wrap="none" rtlCol="0">
            <a:spAutoFit/>
          </a:bodyPr>
          <a:lstStyle/>
          <a:p>
            <a:pPr algn="ctr"/>
            <a:r>
              <a:rPr lang="en-US" altLang="zh-CN" spc="300" dirty="0">
                <a:solidFill>
                  <a:schemeClr val="bg1"/>
                </a:solidFill>
                <a:latin typeface="+mj-ea"/>
                <a:ea typeface="+mj-ea"/>
              </a:rPr>
              <a:t>misy225</a:t>
            </a:r>
            <a:r>
              <a:rPr lang="zh-CN" altLang="en-US" spc="300" dirty="0">
                <a:solidFill>
                  <a:schemeClr val="bg1"/>
                </a:solidFill>
                <a:latin typeface="+mj-ea"/>
                <a:ea typeface="+mj-ea"/>
              </a:rPr>
              <a:t>丨</a:t>
            </a:r>
            <a:r>
              <a:rPr lang="en-US" altLang="zh-CN" spc="300" dirty="0">
                <a:solidFill>
                  <a:schemeClr val="bg1"/>
                </a:solidFill>
                <a:latin typeface="+mj-ea"/>
                <a:ea typeface="+mj-ea"/>
              </a:rPr>
              <a:t>final project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2948" y="138864"/>
            <a:ext cx="1171161" cy="6686208"/>
            <a:chOff x="-5947" y="163629"/>
            <a:chExt cx="117116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6" y="1897011"/>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414020"/>
            </a:xfrm>
            <a:prstGeom prst="rect">
              <a:avLst/>
            </a:prstGeom>
            <a:noFill/>
          </p:spPr>
          <p:txBody>
            <a:bodyPr wrap="square" rtlCol="0">
              <a:spAutoFit/>
            </a:bodyPr>
            <a:lstStyle/>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Intro</a:t>
              </a:r>
            </a:p>
          </p:txBody>
        </p:sp>
        <p:sp>
          <p:nvSpPr>
            <p:cNvPr id="18" name="文本框 17"/>
            <p:cNvSpPr txBox="1"/>
            <p:nvPr/>
          </p:nvSpPr>
          <p:spPr>
            <a:xfrm>
              <a:off x="-5946" y="2504569"/>
              <a:ext cx="116521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Dataset</a:t>
              </a:r>
            </a:p>
          </p:txBody>
        </p:sp>
        <p:sp>
          <p:nvSpPr>
            <p:cNvPr id="19" name="文本框 18"/>
            <p:cNvSpPr txBox="1"/>
            <p:nvPr/>
          </p:nvSpPr>
          <p:spPr>
            <a:xfrm>
              <a:off x="-5947" y="3160251"/>
              <a:ext cx="1165215" cy="737235"/>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Problem</a:t>
              </a:r>
            </a:p>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Solving</a:t>
              </a:r>
            </a:p>
          </p:txBody>
        </p:sp>
        <p:sp>
          <p:nvSpPr>
            <p:cNvPr id="26" name="文本框 25"/>
            <p:cNvSpPr txBox="1"/>
            <p:nvPr/>
          </p:nvSpPr>
          <p:spPr>
            <a:xfrm>
              <a:off x="-5947" y="4139737"/>
              <a:ext cx="1159266" cy="737235"/>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App</a:t>
              </a:r>
            </a:p>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demo</a:t>
              </a: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b="1" dirty="0">
                <a:latin typeface="+mn-ea"/>
                <a:cs typeface="OPPOSans B" panose="00020600040101010101" pitchFamily="18" charset="-122"/>
              </a:rPr>
              <a:t>1</a:t>
            </a:r>
            <a:endParaRPr lang="zh-CN" altLang="en-US" sz="2000" b="1" dirty="0">
              <a:latin typeface="+mn-ea"/>
              <a:cs typeface="OPPOSans B" panose="00020600040101010101" pitchFamily="18" charset="-122"/>
            </a:endParaRPr>
          </a:p>
        </p:txBody>
      </p:sp>
      <p:sp>
        <p:nvSpPr>
          <p:cNvPr id="23" name="文本框 22"/>
          <p:cNvSpPr txBox="1"/>
          <p:nvPr/>
        </p:nvSpPr>
        <p:spPr>
          <a:xfrm>
            <a:off x="2210435" y="412750"/>
            <a:ext cx="2627630"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Intro</a:t>
            </a:r>
          </a:p>
        </p:txBody>
      </p:sp>
      <p:cxnSp>
        <p:nvCxnSpPr>
          <p:cNvPr id="8" name="直接连接符 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9" name="图片 38" descr="689167872817088796"/>
          <p:cNvPicPr>
            <a:picLocks noChangeAspect="1"/>
          </p:cNvPicPr>
          <p:nvPr/>
        </p:nvPicPr>
        <p:blipFill>
          <a:blip r:embed="rId2"/>
          <a:srcRect l="-12582"/>
          <a:stretch>
            <a:fillRect/>
          </a:stretch>
        </p:blipFill>
        <p:spPr>
          <a:xfrm>
            <a:off x="3249930" y="1939290"/>
            <a:ext cx="5771515" cy="2893060"/>
          </a:xfrm>
          <a:prstGeom prst="rect">
            <a:avLst/>
          </a:prstGeom>
        </p:spPr>
      </p:pic>
      <p:sp>
        <p:nvSpPr>
          <p:cNvPr id="40" name="圆角矩形 39"/>
          <p:cNvSpPr/>
          <p:nvPr/>
        </p:nvSpPr>
        <p:spPr>
          <a:xfrm>
            <a:off x="5349875" y="2811145"/>
            <a:ext cx="2469515" cy="490220"/>
          </a:xfrm>
          <a:prstGeom prst="roundRect">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descr="templates\docerresourceshop\icons\\32313534383335343b32313534383335323bcecabac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00000">
            <a:off x="8050530" y="2582545"/>
            <a:ext cx="914400" cy="914400"/>
          </a:xfrm>
          <a:prstGeom prst="rect">
            <a:avLst/>
          </a:prstGeom>
        </p:spPr>
      </p:pic>
      <p:pic>
        <p:nvPicPr>
          <p:cNvPr id="42" name="图片 41" descr="30314778939137875"/>
          <p:cNvPicPr>
            <a:picLocks noChangeAspect="1"/>
          </p:cNvPicPr>
          <p:nvPr/>
        </p:nvPicPr>
        <p:blipFill>
          <a:blip r:embed="rId5"/>
          <a:stretch>
            <a:fillRect/>
          </a:stretch>
        </p:blipFill>
        <p:spPr>
          <a:xfrm>
            <a:off x="2662555" y="1209040"/>
            <a:ext cx="3698875" cy="5246370"/>
          </a:xfrm>
          <a:prstGeom prst="rect">
            <a:avLst/>
          </a:prstGeom>
        </p:spPr>
      </p:pic>
      <p:pic>
        <p:nvPicPr>
          <p:cNvPr id="43" name="图片 42" descr="599859359862260399"/>
          <p:cNvPicPr>
            <a:picLocks noChangeAspect="1"/>
          </p:cNvPicPr>
          <p:nvPr/>
        </p:nvPicPr>
        <p:blipFill>
          <a:blip r:embed="rId6"/>
          <a:srcRect b="1985"/>
          <a:stretch>
            <a:fillRect/>
          </a:stretch>
        </p:blipFill>
        <p:spPr>
          <a:xfrm>
            <a:off x="6361430" y="1209040"/>
            <a:ext cx="3639820" cy="5246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2</a:t>
            </a:r>
            <a:endParaRPr lang="zh-CN" altLang="en-US" sz="2000" b="1" dirty="0">
              <a:latin typeface="微软雅黑" panose="020B0503020204020204" charset="-122"/>
              <a:ea typeface="微软雅黑" panose="020B0503020204020204" charset="-122"/>
              <a:cs typeface="OPPOSans B" panose="00020600040101010101" pitchFamily="18" charset="-122"/>
            </a:endParaRPr>
          </a:p>
        </p:txBody>
      </p:sp>
      <p:sp>
        <p:nvSpPr>
          <p:cNvPr id="23" name="文本框 22"/>
          <p:cNvSpPr txBox="1"/>
          <p:nvPr/>
        </p:nvSpPr>
        <p:spPr>
          <a:xfrm>
            <a:off x="2210435" y="412750"/>
            <a:ext cx="2627630"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Dataset</a:t>
            </a: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5947" y="163629"/>
            <a:ext cx="1632061" cy="6686208"/>
            <a:chOff x="-5947" y="163629"/>
            <a:chExt cx="1632061" cy="6686208"/>
          </a:xfrm>
        </p:grpSpPr>
        <p:sp>
          <p:nvSpPr>
            <p:cNvPr id="40" name="矩形 39"/>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nvSpPr>
          <p:spPr>
            <a:xfrm>
              <a:off x="-5946" y="2536109"/>
              <a:ext cx="1165214" cy="364819"/>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文本框 41"/>
            <p:cNvSpPr txBox="1"/>
            <p:nvPr/>
          </p:nvSpPr>
          <p:spPr>
            <a:xfrm>
              <a:off x="1" y="1848886"/>
              <a:ext cx="115926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Intro</a:t>
              </a:r>
            </a:p>
          </p:txBody>
        </p:sp>
        <p:sp>
          <p:nvSpPr>
            <p:cNvPr id="43" name="文本框 42"/>
            <p:cNvSpPr txBox="1"/>
            <p:nvPr/>
          </p:nvSpPr>
          <p:spPr>
            <a:xfrm>
              <a:off x="-5946" y="2504569"/>
              <a:ext cx="1165215" cy="414020"/>
            </a:xfrm>
            <a:prstGeom prst="rect">
              <a:avLst/>
            </a:prstGeom>
            <a:noFill/>
          </p:spPr>
          <p:txBody>
            <a:bodyPr wrap="square" rtlCol="0">
              <a:spAutoFit/>
            </a:bodyPr>
            <a:lstStyle/>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Dataset</a:t>
              </a:r>
            </a:p>
          </p:txBody>
        </p:sp>
        <p:sp>
          <p:nvSpPr>
            <p:cNvPr id="44" name="文本框 43"/>
            <p:cNvSpPr txBox="1"/>
            <p:nvPr/>
          </p:nvSpPr>
          <p:spPr>
            <a:xfrm>
              <a:off x="-5947" y="3160251"/>
              <a:ext cx="1165215" cy="737235"/>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Problems</a:t>
              </a:r>
            </a:p>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Solving</a:t>
              </a:r>
            </a:p>
          </p:txBody>
        </p:sp>
        <p:sp>
          <p:nvSpPr>
            <p:cNvPr id="45" name="文本框 44"/>
            <p:cNvSpPr txBox="1"/>
            <p:nvPr/>
          </p:nvSpPr>
          <p:spPr>
            <a:xfrm>
              <a:off x="5716" y="4061043"/>
              <a:ext cx="1159266" cy="737235"/>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App</a:t>
              </a:r>
            </a:p>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Demo</a:t>
              </a:r>
            </a:p>
          </p:txBody>
        </p:sp>
        <p:cxnSp>
          <p:nvCxnSpPr>
            <p:cNvPr id="48" name="直接连接符 47"/>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grpSp>
      <p:sp>
        <p:nvSpPr>
          <p:cNvPr id="4" name="文本框 3" descr="7b0a202020202262756c6c6574223a20227b5c2263617465676f727949645c223a31303032352c5c2274656d706c61746549645c223a32303233313438307d220a7d0a"/>
          <p:cNvSpPr txBox="1"/>
          <p:nvPr/>
        </p:nvSpPr>
        <p:spPr>
          <a:xfrm>
            <a:off x="1626235" y="1492885"/>
            <a:ext cx="10086340" cy="5077460"/>
          </a:xfrm>
          <a:prstGeom prst="rect">
            <a:avLst/>
          </a:prstGeom>
          <a:noFill/>
        </p:spPr>
        <p:txBody>
          <a:bodyPr wrap="square" rtlCol="0">
            <a:spAutoFit/>
          </a:bodyPr>
          <a:lstStyle/>
          <a:p>
            <a:pPr marL="342900" indent="-342900">
              <a:buFont typeface="Wingdings" panose="05000000000000000000" charset="0"/>
              <a:buChar char="l"/>
            </a:pPr>
            <a:r>
              <a:rPr lang="en-US" altLang="zh-CN" sz="2400" b="1" dirty="0">
                <a:solidFill>
                  <a:srgbClr val="122E66"/>
                </a:solidFill>
                <a:latin typeface="Times New Roman" panose="02020603050405020304" pitchFamily="18" charset="0"/>
                <a:ea typeface="+mj-ea"/>
                <a:cs typeface="Times New Roman" panose="02020603050405020304" pitchFamily="18" charset="0"/>
              </a:rPr>
              <a:t>The dataset is derived from </a:t>
            </a:r>
            <a:r>
              <a:rPr lang="en-US" altLang="zh-CN" sz="2400" b="1" i="1" dirty="0">
                <a:solidFill>
                  <a:srgbClr val="122E66"/>
                </a:solidFill>
                <a:latin typeface="Times New Roman" panose="02020603050405020304" pitchFamily="18" charset="0"/>
                <a:ea typeface="+mj-ea"/>
                <a:cs typeface="Times New Roman" panose="02020603050405020304" pitchFamily="18" charset="0"/>
              </a:rPr>
              <a:t>Kaggle </a:t>
            </a:r>
            <a:r>
              <a:rPr lang="en-US" altLang="zh-CN" sz="2400" b="1" dirty="0">
                <a:solidFill>
                  <a:srgbClr val="122E66"/>
                </a:solidFill>
                <a:latin typeface="Times New Roman" panose="02020603050405020304" pitchFamily="18" charset="0"/>
                <a:ea typeface="+mj-ea"/>
                <a:cs typeface="Times New Roman" panose="02020603050405020304" pitchFamily="18" charset="0"/>
              </a:rPr>
              <a:t>for the sake of exploring factors that affect </a:t>
            </a:r>
            <a:r>
              <a:rPr lang="en-US" altLang="zh-CN" sz="2400" b="1" dirty="0">
                <a:solidFill>
                  <a:srgbClr val="C00000"/>
                </a:solidFill>
                <a:latin typeface="Times New Roman" panose="02020603050405020304" pitchFamily="18" charset="0"/>
                <a:ea typeface="+mj-ea"/>
                <a:cs typeface="Times New Roman" panose="02020603050405020304" pitchFamily="18" charset="0"/>
              </a:rPr>
              <a:t>air passengers’ satisfaction</a:t>
            </a:r>
          </a:p>
          <a:p>
            <a:pPr indent="0" algn="just">
              <a:buFont typeface="Wingdings" panose="05000000000000000000" charset="0"/>
              <a:buNone/>
            </a:pPr>
            <a:endParaRPr lang="en-US" altLang="zh-CN" sz="2400" b="1" dirty="0">
              <a:solidFill>
                <a:srgbClr val="122E66"/>
              </a:solidFill>
              <a:latin typeface="Times New Roman" panose="02020603050405020304" pitchFamily="18" charset="0"/>
              <a:ea typeface="+mj-ea"/>
              <a:cs typeface="Times New Roman" panose="02020603050405020304" pitchFamily="18" charset="0"/>
            </a:endParaRPr>
          </a:p>
          <a:p>
            <a:pPr algn="l"/>
            <a:r>
              <a:rPr lang="en-US" altLang="zh-CN" sz="2000"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https://www.kaggle.com/datasets/teejmahal20/airline-passenger-satisfaction</a:t>
            </a:r>
          </a:p>
          <a:p>
            <a:pPr algn="l"/>
            <a:endParaRPr lang="en-US" altLang="zh-CN" sz="2000"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a:p>
            <a:pPr marL="342900" indent="-342900" algn="l">
              <a:buFont typeface="Wingdings" panose="05000000000000000000" charset="0"/>
              <a:buChar char="l"/>
            </a:pPr>
            <a:r>
              <a:rPr lang="en-US" altLang="zh-CN" sz="24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Mainly two parts</a:t>
            </a:r>
          </a:p>
          <a:p>
            <a:pPr indent="0" algn="l">
              <a:buFont typeface="Wingdings" panose="05000000000000000000" charset="0"/>
              <a:buNone/>
            </a:pPr>
            <a:r>
              <a:rPr lang="en-US" altLang="zh-CN" sz="2000" dirty="0">
                <a:solidFill>
                  <a:srgbClr val="122E66"/>
                </a:solidFill>
                <a:latin typeface="OPPOSans R" panose="00020600040101010101" pitchFamily="18" charset="-122"/>
                <a:ea typeface="OPPOSans R" panose="00020600040101010101" pitchFamily="18" charset="-122"/>
                <a:cs typeface="OPPOSans R" panose="00020600040101010101" pitchFamily="18" charset="-122"/>
              </a:rPr>
              <a:t>  </a:t>
            </a:r>
            <a:r>
              <a:rPr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       </a:t>
            </a:r>
          </a:p>
          <a:p>
            <a:pPr indent="0" algn="l">
              <a:buFont typeface="Wingdings" panose="05000000000000000000" charset="0"/>
              <a:buNone/>
            </a:pPr>
            <a:r>
              <a:rPr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           Basic information of passengers (9 columns)</a:t>
            </a:r>
          </a:p>
          <a:p>
            <a:pPr indent="0" algn="l">
              <a:buFont typeface="Wingdings" panose="05000000000000000000" charset="0"/>
              <a:buNone/>
            </a:pPr>
            <a:r>
              <a:rPr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           Criteria of passengers’ satisfaction (14 columns)</a:t>
            </a:r>
          </a:p>
          <a:p>
            <a:pPr indent="0" algn="l">
              <a:buFont typeface="Wingdings" panose="05000000000000000000" charset="0"/>
              <a:buNone/>
            </a:pPr>
            <a:endParaRPr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endParaRPr>
          </a:p>
          <a:p>
            <a:pPr marL="342900" indent="-342900" algn="l">
              <a:buFont typeface="Wingdings" panose="05000000000000000000" charset="0"/>
              <a:buChar char="l"/>
            </a:pPr>
            <a:r>
              <a:rPr lang="en-US" altLang="zh-CN" sz="24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Advantage and Rationality</a:t>
            </a:r>
          </a:p>
          <a:p>
            <a:pPr marL="342900" indent="-342900" algn="l">
              <a:buFont typeface="Wingdings" panose="05000000000000000000" charset="0"/>
              <a:buChar char="l"/>
            </a:pPr>
            <a:endParaRPr lang="en-US" altLang="zh-CN" sz="24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endParaRPr>
          </a:p>
          <a:p>
            <a:pPr lvl="1" indent="0" algn="l">
              <a:buFont typeface="Arial" panose="020B0604020202020204" pitchFamily="34" charset="0"/>
              <a:buBlip>
                <a:blip r:embed="rId2"/>
              </a:buBlip>
            </a:pPr>
            <a:r>
              <a:rPr lang="en-US" altLang="zh-CN"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   High Kaggle Usability:</a:t>
            </a:r>
            <a:r>
              <a:rPr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   9.41</a:t>
            </a:r>
          </a:p>
          <a:p>
            <a:pPr lvl="1" indent="0" algn="l">
              <a:buFont typeface="Arial" panose="020B0604020202020204" pitchFamily="34" charset="0"/>
              <a:buBlip>
                <a:blip r:embed="rId2"/>
              </a:buBlip>
            </a:pPr>
            <a:r>
              <a:rPr lang="en-US" altLang="zh-CN"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   Standardized and tidy</a:t>
            </a:r>
            <a:r>
              <a:rPr lang="zh-CN" altLang="en-US"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a:t>
            </a:r>
            <a:r>
              <a:rPr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content for data description/ no comment varibles</a:t>
            </a:r>
          </a:p>
          <a:p>
            <a:pPr lvl="1" indent="0" algn="l">
              <a:buFont typeface="Arial" panose="020B0604020202020204" pitchFamily="34" charset="0"/>
              <a:buBlip>
                <a:blip r:embed="rId2"/>
              </a:buBlip>
            </a:pPr>
            <a:r>
              <a:rPr lang="en-US" altLang="zh-CN"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   Convenient for further prediction</a:t>
            </a:r>
            <a:r>
              <a:rPr lang="zh-CN" altLang="en-US"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a:t>
            </a:r>
            <a:r>
              <a:rPr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with label for machine learning</a:t>
            </a:r>
          </a:p>
        </p:txBody>
      </p:sp>
      <p:pic>
        <p:nvPicPr>
          <p:cNvPr id="5" name="图片 4" descr="templates\docerresourceshop\icons\\32313534383335343b32313534383333363bbcd3bac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9145" y="4060825"/>
            <a:ext cx="251460" cy="2514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297" y="163629"/>
            <a:ext cx="1177511" cy="6686208"/>
            <a:chOff x="-12297" y="163629"/>
            <a:chExt cx="1177511" cy="6686208"/>
          </a:xfrm>
        </p:grpSpPr>
        <p:sp>
          <p:nvSpPr>
            <p:cNvPr id="7" name="矩形 6"/>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a:off x="-5947" y="3214804"/>
              <a:ext cx="1165225" cy="717550"/>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 name="文本框 4"/>
            <p:cNvSpPr txBox="1"/>
            <p:nvPr/>
          </p:nvSpPr>
          <p:spPr>
            <a:xfrm>
              <a:off x="1" y="1848886"/>
              <a:ext cx="115926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Intro</a:t>
              </a:r>
            </a:p>
          </p:txBody>
        </p:sp>
        <p:sp>
          <p:nvSpPr>
            <p:cNvPr id="18" name="文本框 17"/>
            <p:cNvSpPr txBox="1"/>
            <p:nvPr/>
          </p:nvSpPr>
          <p:spPr>
            <a:xfrm>
              <a:off x="-5946" y="2504569"/>
              <a:ext cx="116521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Dataset</a:t>
              </a:r>
            </a:p>
          </p:txBody>
        </p:sp>
        <p:sp>
          <p:nvSpPr>
            <p:cNvPr id="19" name="文本框 18"/>
            <p:cNvSpPr txBox="1"/>
            <p:nvPr/>
          </p:nvSpPr>
          <p:spPr>
            <a:xfrm>
              <a:off x="-12297" y="3161464"/>
              <a:ext cx="1165225" cy="995680"/>
            </a:xfrm>
            <a:prstGeom prst="rect">
              <a:avLst/>
            </a:prstGeom>
            <a:noFill/>
          </p:spPr>
          <p:txBody>
            <a:bodyPr wrap="square" rtlCol="0">
              <a:noAutofit/>
            </a:bodyPr>
            <a:lstStyle/>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Probelms</a:t>
              </a:r>
            </a:p>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Soving</a:t>
              </a:r>
            </a:p>
          </p:txBody>
        </p:sp>
        <p:sp>
          <p:nvSpPr>
            <p:cNvPr id="26" name="文本框 25"/>
            <p:cNvSpPr txBox="1"/>
            <p:nvPr/>
          </p:nvSpPr>
          <p:spPr>
            <a:xfrm>
              <a:off x="-232" y="4325157"/>
              <a:ext cx="1159266" cy="737235"/>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App</a:t>
              </a:r>
            </a:p>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Demo</a:t>
              </a:r>
            </a:p>
          </p:txBody>
        </p:sp>
      </p:gr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Times New Roman" panose="02020603050405020304" pitchFamily="18" charset="0"/>
              </a:rPr>
              <a:t>3</a:t>
            </a:r>
            <a:endParaRPr lang="zh-CN" altLang="en-US" sz="2000" b="1" dirty="0">
              <a:latin typeface="微软雅黑" panose="020B0503020204020204" charset="-122"/>
              <a:ea typeface="微软雅黑" panose="020B0503020204020204" charset="-122"/>
              <a:cs typeface="Times New Roman" panose="02020603050405020304" pitchFamily="18" charset="0"/>
            </a:endParaRPr>
          </a:p>
        </p:txBody>
      </p:sp>
      <p:grpSp>
        <p:nvGrpSpPr>
          <p:cNvPr id="27" name="组合 26"/>
          <p:cNvGrpSpPr/>
          <p:nvPr/>
        </p:nvGrpSpPr>
        <p:grpSpPr>
          <a:xfrm>
            <a:off x="2210136" y="413052"/>
            <a:ext cx="2627696" cy="568574"/>
            <a:chOff x="2271562" y="413052"/>
            <a:chExt cx="2627696" cy="568574"/>
          </a:xfrm>
        </p:grpSpPr>
        <p:sp>
          <p:nvSpPr>
            <p:cNvPr id="23" name="文本框 22"/>
            <p:cNvSpPr txBox="1"/>
            <p:nvPr/>
          </p:nvSpPr>
          <p:spPr>
            <a:xfrm>
              <a:off x="2271562" y="413052"/>
              <a:ext cx="2627696"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Times New Roman" panose="02020603050405020304" pitchFamily="18" charset="0"/>
                </a:rPr>
                <a:t>Problems Solving</a:t>
              </a:r>
            </a:p>
          </p:txBody>
        </p:sp>
        <p:sp>
          <p:nvSpPr>
            <p:cNvPr id="33" name="文本框 32"/>
            <p:cNvSpPr txBox="1"/>
            <p:nvPr/>
          </p:nvSpPr>
          <p:spPr>
            <a:xfrm>
              <a:off x="2271562" y="687621"/>
              <a:ext cx="2336532" cy="294005"/>
            </a:xfrm>
            <a:prstGeom prst="rect">
              <a:avLst/>
            </a:prstGeom>
            <a:noFill/>
          </p:spPr>
          <p:txBody>
            <a:bodyPr wrap="square">
              <a:spAutoFit/>
            </a:bodyPr>
            <a:lstStyle/>
            <a:p>
              <a:pPr>
                <a:lnSpc>
                  <a:spcPct val="120000"/>
                </a:lnSpc>
              </a:pPr>
              <a:endParaRPr lang="en-US" altLang="zh-CN" sz="1100" dirty="0">
                <a:solidFill>
                  <a:schemeClr val="bg1">
                    <a:lumMod val="50000"/>
                  </a:schemeClr>
                </a:solidFill>
                <a:latin typeface="Arial" panose="020B0604020202020204" pitchFamily="34" charset="0"/>
                <a:ea typeface="+mj-ea"/>
                <a:cs typeface="Arial" panose="020B0604020202020204" pitchFamily="34" charset="0"/>
              </a:endParaRPr>
            </a:p>
          </p:txBody>
        </p:sp>
      </p:gr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文本框 2" descr="7b0a202020202262756c6c6574223a20227b5c2263617465676f727949645c223a31303032352c5c2274656d706c61746549645c223a32303233313438307d220a7d0a">
            <a:extLst>
              <a:ext uri="{FF2B5EF4-FFF2-40B4-BE49-F238E27FC236}">
                <a16:creationId xmlns:a16="http://schemas.microsoft.com/office/drawing/2014/main" id="{352B8434-CF57-4BC8-955F-2B43E99A2B72}"/>
              </a:ext>
            </a:extLst>
          </p:cNvPr>
          <p:cNvSpPr txBox="1"/>
          <p:nvPr/>
        </p:nvSpPr>
        <p:spPr>
          <a:xfrm>
            <a:off x="1623147" y="1522619"/>
            <a:ext cx="10086340" cy="440120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en-US" altLang="zh-CN" sz="2400" b="1" i="0" u="none" strike="noStrike" kern="1200" cap="none" spc="0" normalizeH="0" baseline="0" noProof="0" dirty="0">
                <a:ln>
                  <a:noFill/>
                </a:ln>
                <a:solidFill>
                  <a:srgbClr val="122E6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Problems raised to solve</a:t>
            </a:r>
          </a:p>
          <a:p>
            <a:pPr marR="0" lvl="0" algn="l" defTabSz="914400" rtl="0" eaLnBrk="1" fontAlgn="auto" latinLnBrk="0" hangingPunct="1">
              <a:lnSpc>
                <a:spcPct val="100000"/>
              </a:lnSpc>
              <a:spcBef>
                <a:spcPts val="0"/>
              </a:spcBef>
              <a:spcAft>
                <a:spcPts val="0"/>
              </a:spcAft>
              <a:buClrTx/>
              <a:buSzTx/>
              <a:tabLst/>
              <a:defRPr/>
            </a:pPr>
            <a:endParaRPr kumimoji="0" lang="en-US" altLang="zh-CN" sz="2400" b="1" i="0" u="none" strike="noStrike" kern="1200" cap="none" spc="0" normalizeH="0" baseline="0" noProof="0" dirty="0">
              <a:ln>
                <a:noFill/>
              </a:ln>
              <a:solidFill>
                <a:srgbClr val="122E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AutoNum type="arabicPeriod"/>
              <a:tabLst/>
              <a:defRPr/>
            </a:pPr>
            <a:r>
              <a:rPr lang="en-US" altLang="zh-CN" sz="2200" b="1" dirty="0">
                <a:solidFill>
                  <a:srgbClr val="122E66"/>
                </a:solidFill>
                <a:latin typeface="Times New Roman" panose="02020603050405020304" pitchFamily="18" charset="0"/>
                <a:ea typeface="+mj-ea"/>
                <a:cs typeface="Times New Roman" panose="02020603050405020304" pitchFamily="18" charset="0"/>
              </a:rPr>
              <a:t>Find the factors which significantly influence the passengers’ satisfaction.</a:t>
            </a:r>
          </a:p>
          <a:p>
            <a:pPr marR="0" lvl="0" fontAlgn="auto">
              <a:lnSpc>
                <a:spcPct val="100000"/>
              </a:lnSpc>
              <a:spcBef>
                <a:spcPts val="0"/>
              </a:spcBef>
              <a:spcAft>
                <a:spcPts val="0"/>
              </a:spcAft>
              <a:buClrTx/>
              <a:buSzTx/>
              <a:tabLst/>
              <a:defRPr/>
            </a:pPr>
            <a:r>
              <a:rPr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    We use the ‘</a:t>
            </a:r>
            <a:r>
              <a:rPr lang="en-US" altLang="zh-CN" sz="2000" dirty="0" err="1">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value_counts</a:t>
            </a:r>
            <a:r>
              <a:rPr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 to see whether there is a huge difference between the types of a factor. If the satisfaction of a factor is distinct, it indicates that the factor is influential to the passengers’ satisfaction. Otherwise, it is not very important.</a:t>
            </a:r>
          </a:p>
          <a:p>
            <a:pPr marR="0" lvl="0" algn="l" defTabSz="914400" rtl="0" eaLnBrk="1" fontAlgn="auto" latinLnBrk="0" hangingPunct="1">
              <a:lnSpc>
                <a:spcPct val="100000"/>
              </a:lnSpc>
              <a:spcBef>
                <a:spcPts val="0"/>
              </a:spcBef>
              <a:spcAft>
                <a:spcPts val="0"/>
              </a:spcAft>
              <a:buClrTx/>
              <a:buSzTx/>
              <a:tabLst/>
              <a:defRPr/>
            </a:pPr>
            <a:endParaRPr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endParaRPr>
          </a:p>
          <a:p>
            <a:r>
              <a:rPr lang="en-US" altLang="zh-CN" sz="2400" b="1" dirty="0">
                <a:solidFill>
                  <a:srgbClr val="122E66"/>
                </a:solidFill>
                <a:latin typeface="Times New Roman" panose="02020603050405020304" pitchFamily="18" charset="0"/>
                <a:ea typeface="+mj-ea"/>
                <a:cs typeface="Times New Roman" panose="02020603050405020304" pitchFamily="18" charset="0"/>
              </a:rPr>
              <a:t>2. </a:t>
            </a:r>
            <a:r>
              <a:rPr lang="en-US" altLang="zh-CN" sz="2200" b="1" dirty="0">
                <a:solidFill>
                  <a:srgbClr val="122E66"/>
                </a:solidFill>
                <a:latin typeface="Times New Roman" panose="02020603050405020304" pitchFamily="18" charset="0"/>
                <a:ea typeface="+mj-ea"/>
                <a:cs typeface="Times New Roman" panose="02020603050405020304" pitchFamily="18" charset="0"/>
              </a:rPr>
              <a:t>Analyze the relationships between the 14 criteria of satisfaction in the survey and therefore the relationship with the passengers’ satisfaction. </a:t>
            </a:r>
            <a:endParaRPr lang="en-US" altLang="zh-CN" sz="2200" b="1" dirty="0">
              <a:solidFill>
                <a:srgbClr val="C00000"/>
              </a:solidFill>
              <a:latin typeface="Times New Roman" panose="02020603050405020304" pitchFamily="18" charset="0"/>
              <a:ea typeface="+mj-ea"/>
              <a:cs typeface="Times New Roman" panose="02020603050405020304" pitchFamily="18" charset="0"/>
            </a:endParaRPr>
          </a:p>
          <a:p>
            <a:pPr>
              <a:defRPr/>
            </a:pPr>
            <a:r>
              <a:rPr lang="en-US" altLang="zh-CN" sz="2000"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    We want to know what aspects of satisfaction is highly correlated so that we can help the company or the entire industry to focus on some details to improve the passengers’ satisfaction.</a:t>
            </a:r>
          </a:p>
          <a:p>
            <a:pPr>
              <a:defRPr/>
            </a:pPr>
            <a:endParaRPr lang="en-US" altLang="zh-CN" sz="20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endParaRPr>
          </a:p>
          <a:p>
            <a:pPr marL="342900" indent="-342900">
              <a:buSzPct val="100000"/>
              <a:buFont typeface="Wingdings" panose="05000000000000000000" pitchFamily="2" charset="2"/>
              <a:buChar char="l"/>
              <a:defRPr/>
            </a:pPr>
            <a:r>
              <a:rPr lang="en-US" altLang="zh-CN" sz="2400" b="1" dirty="0">
                <a:solidFill>
                  <a:srgbClr val="122E66"/>
                </a:solidFill>
                <a:latin typeface="Times New Roman" panose="02020603050405020304" pitchFamily="18" charset="0"/>
                <a:ea typeface="OPPOSans R" panose="00020600040101010101" pitchFamily="18" charset="-122"/>
                <a:cs typeface="Times New Roman" panose="02020603050405020304" pitchFamily="18" charset="0"/>
              </a:rPr>
              <a:t>The answers to these questions will be shown in the data app.</a:t>
            </a:r>
            <a:endPar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4</a:t>
            </a:r>
            <a:endParaRPr lang="zh-CN" altLang="en-US" sz="2000" b="1" dirty="0">
              <a:latin typeface="微软雅黑" panose="020B0503020204020204" charset="-122"/>
              <a:ea typeface="微软雅黑" panose="020B0503020204020204" charset="-122"/>
              <a:cs typeface="OPPOSans B" panose="00020600040101010101" pitchFamily="18" charset="-122"/>
            </a:endParaRPr>
          </a:p>
        </p:txBody>
      </p:sp>
      <p:sp>
        <p:nvSpPr>
          <p:cNvPr id="23" name="文本框 22"/>
          <p:cNvSpPr txBox="1"/>
          <p:nvPr/>
        </p:nvSpPr>
        <p:spPr>
          <a:xfrm>
            <a:off x="2210435" y="412750"/>
            <a:ext cx="2627630"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App demo</a:t>
            </a: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1662" y="163629"/>
            <a:ext cx="1176876" cy="6686208"/>
            <a:chOff x="-11662" y="163629"/>
            <a:chExt cx="1176876" cy="6686208"/>
          </a:xfrm>
        </p:grpSpPr>
        <p:sp>
          <p:nvSpPr>
            <p:cNvPr id="30" name="矩形 29"/>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11662" y="4181909"/>
              <a:ext cx="1165225" cy="723900"/>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31"/>
            <p:cNvSpPr txBox="1"/>
            <p:nvPr/>
          </p:nvSpPr>
          <p:spPr>
            <a:xfrm>
              <a:off x="1" y="1848886"/>
              <a:ext cx="115926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Intro</a:t>
              </a:r>
            </a:p>
          </p:txBody>
        </p:sp>
        <p:sp>
          <p:nvSpPr>
            <p:cNvPr id="34" name="文本框 33"/>
            <p:cNvSpPr txBox="1"/>
            <p:nvPr/>
          </p:nvSpPr>
          <p:spPr>
            <a:xfrm>
              <a:off x="-5946" y="2504569"/>
              <a:ext cx="116521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Dataset</a:t>
              </a:r>
            </a:p>
          </p:txBody>
        </p:sp>
        <p:sp>
          <p:nvSpPr>
            <p:cNvPr id="35" name="文本框 34"/>
            <p:cNvSpPr txBox="1"/>
            <p:nvPr/>
          </p:nvSpPr>
          <p:spPr>
            <a:xfrm>
              <a:off x="-5947" y="3160251"/>
              <a:ext cx="1165215" cy="737235"/>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Problems</a:t>
              </a:r>
            </a:p>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Solving</a:t>
              </a:r>
            </a:p>
          </p:txBody>
        </p:sp>
        <p:sp>
          <p:nvSpPr>
            <p:cNvPr id="36" name="文本框 35"/>
            <p:cNvSpPr txBox="1"/>
            <p:nvPr/>
          </p:nvSpPr>
          <p:spPr>
            <a:xfrm>
              <a:off x="5716" y="4139783"/>
              <a:ext cx="1159266" cy="737235"/>
            </a:xfrm>
            <a:prstGeom prst="rect">
              <a:avLst/>
            </a:prstGeom>
            <a:noFill/>
          </p:spPr>
          <p:txBody>
            <a:bodyPr wrap="square" rtlCol="0">
              <a:spAutoFit/>
            </a:bodyPr>
            <a:lstStyle/>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App</a:t>
              </a:r>
            </a:p>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demo</a:t>
              </a:r>
            </a:p>
          </p:txBody>
        </p:sp>
      </p:grpSp>
      <p:sp>
        <p:nvSpPr>
          <p:cNvPr id="3" name="文本框 2">
            <a:extLst>
              <a:ext uri="{FF2B5EF4-FFF2-40B4-BE49-F238E27FC236}">
                <a16:creationId xmlns:a16="http://schemas.microsoft.com/office/drawing/2014/main" id="{A4680543-102E-1369-FE88-47D3357EE9B5}"/>
              </a:ext>
            </a:extLst>
          </p:cNvPr>
          <p:cNvSpPr txBox="1"/>
          <p:nvPr/>
        </p:nvSpPr>
        <p:spPr>
          <a:xfrm>
            <a:off x="1712739" y="1200274"/>
            <a:ext cx="9663335" cy="461665"/>
          </a:xfrm>
          <a:prstGeom prst="rect">
            <a:avLst/>
          </a:prstGeom>
          <a:noFill/>
        </p:spPr>
        <p:txBody>
          <a:bodyPr wrap="square">
            <a:spAutoFit/>
          </a:bodyPr>
          <a:lstStyle/>
          <a:p>
            <a:r>
              <a:rPr lang="en-US" altLang="zh-CN" sz="2400" b="1" dirty="0" err="1">
                <a:solidFill>
                  <a:srgbClr val="122E66"/>
                </a:solidFill>
                <a:latin typeface="Times New Roman" panose="02020603050405020304" pitchFamily="18" charset="0"/>
                <a:ea typeface="微软雅黑" panose="020B0503020204020204" pitchFamily="34" charset="-122"/>
                <a:cs typeface="Times New Roman" panose="02020603050405020304" pitchFamily="18" charset="0"/>
              </a:rPr>
              <a:t>Streamlit</a:t>
            </a:r>
            <a:r>
              <a:rPr lang="en-US" altLang="zh-CN" sz="2400" b="1" dirty="0">
                <a:solidFill>
                  <a:srgbClr val="122E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hlinkClick r:id="rId2"/>
              </a:rPr>
              <a:t>https://justina1220-final-project-app-satisfaction-jbv6wu.streamlitapp.com/</a:t>
            </a:r>
            <a:endParaRPr lang="zh-CN" altLang="en-US" dirty="0"/>
          </a:p>
        </p:txBody>
      </p:sp>
      <p:pic>
        <p:nvPicPr>
          <p:cNvPr id="5" name="图片 4">
            <a:hlinkClick r:id="rId2"/>
            <a:extLst>
              <a:ext uri="{FF2B5EF4-FFF2-40B4-BE49-F238E27FC236}">
                <a16:creationId xmlns:a16="http://schemas.microsoft.com/office/drawing/2014/main" id="{9BEC00D9-B497-485F-81E1-656379E0C5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536509" y="1848885"/>
            <a:ext cx="10294064" cy="46242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4</a:t>
            </a:r>
            <a:endParaRPr lang="zh-CN" altLang="en-US" sz="2000" b="1" dirty="0">
              <a:latin typeface="微软雅黑" panose="020B0503020204020204" charset="-122"/>
              <a:ea typeface="微软雅黑" panose="020B0503020204020204" charset="-122"/>
              <a:cs typeface="OPPOSans B" panose="00020600040101010101" pitchFamily="18" charset="-122"/>
            </a:endParaRPr>
          </a:p>
        </p:txBody>
      </p:sp>
      <p:sp>
        <p:nvSpPr>
          <p:cNvPr id="23" name="文本框 22"/>
          <p:cNvSpPr txBox="1"/>
          <p:nvPr/>
        </p:nvSpPr>
        <p:spPr>
          <a:xfrm>
            <a:off x="2210435" y="412750"/>
            <a:ext cx="2627630"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App demo</a:t>
            </a: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1662" y="163629"/>
            <a:ext cx="1176876" cy="6686208"/>
            <a:chOff x="-11662" y="163629"/>
            <a:chExt cx="1176876" cy="6686208"/>
          </a:xfrm>
        </p:grpSpPr>
        <p:sp>
          <p:nvSpPr>
            <p:cNvPr id="30" name="矩形 29"/>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11662" y="4181909"/>
              <a:ext cx="1165225" cy="723900"/>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31"/>
            <p:cNvSpPr txBox="1"/>
            <p:nvPr/>
          </p:nvSpPr>
          <p:spPr>
            <a:xfrm>
              <a:off x="1" y="1848886"/>
              <a:ext cx="115926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Intro</a:t>
              </a:r>
            </a:p>
          </p:txBody>
        </p:sp>
        <p:sp>
          <p:nvSpPr>
            <p:cNvPr id="34" name="文本框 33"/>
            <p:cNvSpPr txBox="1"/>
            <p:nvPr/>
          </p:nvSpPr>
          <p:spPr>
            <a:xfrm>
              <a:off x="-5946" y="2504569"/>
              <a:ext cx="116521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Dataset</a:t>
              </a:r>
            </a:p>
          </p:txBody>
        </p:sp>
        <p:sp>
          <p:nvSpPr>
            <p:cNvPr id="35" name="文本框 34"/>
            <p:cNvSpPr txBox="1"/>
            <p:nvPr/>
          </p:nvSpPr>
          <p:spPr>
            <a:xfrm>
              <a:off x="-5947" y="3160251"/>
              <a:ext cx="1165215" cy="737235"/>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Problems</a:t>
              </a:r>
            </a:p>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Solving</a:t>
              </a:r>
            </a:p>
          </p:txBody>
        </p:sp>
        <p:sp>
          <p:nvSpPr>
            <p:cNvPr id="36" name="文本框 35"/>
            <p:cNvSpPr txBox="1"/>
            <p:nvPr/>
          </p:nvSpPr>
          <p:spPr>
            <a:xfrm>
              <a:off x="5716" y="4139783"/>
              <a:ext cx="1159266" cy="737235"/>
            </a:xfrm>
            <a:prstGeom prst="rect">
              <a:avLst/>
            </a:prstGeom>
            <a:noFill/>
          </p:spPr>
          <p:txBody>
            <a:bodyPr wrap="square" rtlCol="0">
              <a:spAutoFit/>
            </a:bodyPr>
            <a:lstStyle/>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App</a:t>
              </a:r>
            </a:p>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demo</a:t>
              </a:r>
            </a:p>
          </p:txBody>
        </p:sp>
      </p:grpSp>
      <p:pic>
        <p:nvPicPr>
          <p:cNvPr id="4" name="图片 3">
            <a:extLst>
              <a:ext uri="{FF2B5EF4-FFF2-40B4-BE49-F238E27FC236}">
                <a16:creationId xmlns:a16="http://schemas.microsoft.com/office/drawing/2014/main" id="{4CA79172-6E16-4757-3DA9-FEAC18A0EE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626114" y="1584908"/>
            <a:ext cx="10295999" cy="4625156"/>
          </a:xfrm>
          <a:prstGeom prst="rect">
            <a:avLst/>
          </a:prstGeom>
        </p:spPr>
      </p:pic>
      <p:sp>
        <p:nvSpPr>
          <p:cNvPr id="7" name="文本框 6">
            <a:extLst>
              <a:ext uri="{FF2B5EF4-FFF2-40B4-BE49-F238E27FC236}">
                <a16:creationId xmlns:a16="http://schemas.microsoft.com/office/drawing/2014/main" id="{B854F581-1B70-DC48-C0E8-C6647FEE25AD}"/>
              </a:ext>
            </a:extLst>
          </p:cNvPr>
          <p:cNvSpPr txBox="1"/>
          <p:nvPr/>
        </p:nvSpPr>
        <p:spPr>
          <a:xfrm>
            <a:off x="1280027" y="1871230"/>
            <a:ext cx="329666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b="1" dirty="0">
                <a:solidFill>
                  <a:srgbClr val="122E66"/>
                </a:solidFill>
                <a:latin typeface="Times New Roman" panose="02020603050405020304" pitchFamily="18" charset="0"/>
                <a:ea typeface="+mj-ea"/>
                <a:cs typeface="Times New Roman" panose="02020603050405020304" pitchFamily="18" charset="0"/>
              </a:rPr>
              <a:t>A</a:t>
            </a:r>
            <a:r>
              <a:rPr lang="en-US" altLang="zh-CN" sz="1800" b="1" dirty="0">
                <a:solidFill>
                  <a:srgbClr val="122E66"/>
                </a:solidFill>
                <a:latin typeface="Times New Roman" panose="02020603050405020304" pitchFamily="18" charset="0"/>
                <a:ea typeface="+mj-ea"/>
                <a:cs typeface="Times New Roman" panose="02020603050405020304" pitchFamily="18" charset="0"/>
              </a:rPr>
              <a:t> single and a multi select </a:t>
            </a:r>
          </a:p>
        </p:txBody>
      </p:sp>
      <p:sp>
        <p:nvSpPr>
          <p:cNvPr id="9" name="文本框 8">
            <a:extLst>
              <a:ext uri="{FF2B5EF4-FFF2-40B4-BE49-F238E27FC236}">
                <a16:creationId xmlns:a16="http://schemas.microsoft.com/office/drawing/2014/main" id="{9B819EC9-F46C-8CB1-2D69-5D3E0ADF4C57}"/>
              </a:ext>
            </a:extLst>
          </p:cNvPr>
          <p:cNvSpPr txBox="1"/>
          <p:nvPr/>
        </p:nvSpPr>
        <p:spPr>
          <a:xfrm>
            <a:off x="4897901" y="1215576"/>
            <a:ext cx="6316394" cy="369332"/>
          </a:xfrm>
          <a:prstGeom prst="rect">
            <a:avLst/>
          </a:prstGeom>
          <a:noFill/>
        </p:spPr>
        <p:txBody>
          <a:bodyPr wrap="square">
            <a:spAutoFit/>
          </a:bodyPr>
          <a:lstStyle/>
          <a:p>
            <a:pPr marL="285750" indent="-285750">
              <a:buFont typeface="Wingdings" panose="05000000000000000000" pitchFamily="2" charset="2"/>
              <a:buChar char="Ø"/>
            </a:pPr>
            <a:r>
              <a:rPr lang="en-US" altLang="zh-CN" sz="1800" b="1" dirty="0">
                <a:solidFill>
                  <a:srgbClr val="122E66"/>
                </a:solidFill>
                <a:latin typeface="Times New Roman" panose="02020603050405020304" pitchFamily="18" charset="0"/>
                <a:ea typeface="+mj-ea"/>
                <a:cs typeface="Times New Roman" panose="02020603050405020304" pitchFamily="18" charset="0"/>
              </a:rPr>
              <a:t>A slider for selecting the upper bound of flight distance</a:t>
            </a:r>
            <a:endParaRPr lang="zh-CN" altLang="en-US" dirty="0"/>
          </a:p>
        </p:txBody>
      </p:sp>
      <p:sp>
        <p:nvSpPr>
          <p:cNvPr id="10" name="矩形 9">
            <a:extLst>
              <a:ext uri="{FF2B5EF4-FFF2-40B4-BE49-F238E27FC236}">
                <a16:creationId xmlns:a16="http://schemas.microsoft.com/office/drawing/2014/main" id="{24F90C87-F2E6-B3FD-5710-5413F80DE9AA}"/>
              </a:ext>
            </a:extLst>
          </p:cNvPr>
          <p:cNvSpPr/>
          <p:nvPr/>
        </p:nvSpPr>
        <p:spPr>
          <a:xfrm>
            <a:off x="5275385" y="1809392"/>
            <a:ext cx="5290501" cy="684627"/>
          </a:xfrm>
          <a:prstGeom prst="rect">
            <a:avLst/>
          </a:prstGeom>
          <a:noFill/>
          <a:ln>
            <a:solidFill>
              <a:srgbClr val="546D88"/>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344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4</a:t>
            </a:r>
            <a:endParaRPr lang="zh-CN" altLang="en-US" sz="2000" b="1" dirty="0">
              <a:latin typeface="微软雅黑" panose="020B0503020204020204" charset="-122"/>
              <a:ea typeface="微软雅黑" panose="020B0503020204020204" charset="-122"/>
              <a:cs typeface="OPPOSans B" panose="00020600040101010101" pitchFamily="18" charset="-122"/>
            </a:endParaRPr>
          </a:p>
        </p:txBody>
      </p:sp>
      <p:sp>
        <p:nvSpPr>
          <p:cNvPr id="23" name="文本框 22"/>
          <p:cNvSpPr txBox="1"/>
          <p:nvPr/>
        </p:nvSpPr>
        <p:spPr>
          <a:xfrm>
            <a:off x="2210435" y="412750"/>
            <a:ext cx="2627630"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App demo</a:t>
            </a:r>
          </a:p>
        </p:txBody>
      </p:sp>
      <p:cxnSp>
        <p:nvCxnSpPr>
          <p:cNvPr id="28" name="直接连接符 27"/>
          <p:cNvCxnSpPr/>
          <p:nvPr/>
        </p:nvCxnSpPr>
        <p:spPr>
          <a:xfrm>
            <a:off x="1626114" y="1121789"/>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1662" y="163629"/>
            <a:ext cx="1176876" cy="6686208"/>
            <a:chOff x="-11662" y="163629"/>
            <a:chExt cx="1176876" cy="6686208"/>
          </a:xfrm>
        </p:grpSpPr>
        <p:sp>
          <p:nvSpPr>
            <p:cNvPr id="30" name="矩形 29"/>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11662" y="4181909"/>
              <a:ext cx="1165225" cy="723900"/>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31"/>
            <p:cNvSpPr txBox="1"/>
            <p:nvPr/>
          </p:nvSpPr>
          <p:spPr>
            <a:xfrm>
              <a:off x="1" y="1848886"/>
              <a:ext cx="115926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Intro</a:t>
              </a:r>
            </a:p>
          </p:txBody>
        </p:sp>
        <p:sp>
          <p:nvSpPr>
            <p:cNvPr id="34" name="文本框 33"/>
            <p:cNvSpPr txBox="1"/>
            <p:nvPr/>
          </p:nvSpPr>
          <p:spPr>
            <a:xfrm>
              <a:off x="-5946" y="2504569"/>
              <a:ext cx="116521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Dataset</a:t>
              </a:r>
            </a:p>
          </p:txBody>
        </p:sp>
        <p:sp>
          <p:nvSpPr>
            <p:cNvPr id="35" name="文本框 34"/>
            <p:cNvSpPr txBox="1"/>
            <p:nvPr/>
          </p:nvSpPr>
          <p:spPr>
            <a:xfrm>
              <a:off x="-5947" y="3160251"/>
              <a:ext cx="1165215" cy="737235"/>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Problems</a:t>
              </a:r>
            </a:p>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Solving</a:t>
              </a:r>
            </a:p>
          </p:txBody>
        </p:sp>
        <p:sp>
          <p:nvSpPr>
            <p:cNvPr id="36" name="文本框 35"/>
            <p:cNvSpPr txBox="1"/>
            <p:nvPr/>
          </p:nvSpPr>
          <p:spPr>
            <a:xfrm>
              <a:off x="5716" y="4139783"/>
              <a:ext cx="1159266" cy="737235"/>
            </a:xfrm>
            <a:prstGeom prst="rect">
              <a:avLst/>
            </a:prstGeom>
            <a:noFill/>
          </p:spPr>
          <p:txBody>
            <a:bodyPr wrap="square" rtlCol="0">
              <a:spAutoFit/>
            </a:bodyPr>
            <a:lstStyle/>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App</a:t>
              </a:r>
            </a:p>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demo</a:t>
              </a:r>
            </a:p>
          </p:txBody>
        </p:sp>
      </p:grpSp>
      <p:pic>
        <p:nvPicPr>
          <p:cNvPr id="4" name="图片 3">
            <a:extLst>
              <a:ext uri="{FF2B5EF4-FFF2-40B4-BE49-F238E27FC236}">
                <a16:creationId xmlns:a16="http://schemas.microsoft.com/office/drawing/2014/main" id="{DE449474-501A-DD2B-7119-A030B560B08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9292"/>
          <a:stretch/>
        </p:blipFill>
        <p:spPr>
          <a:xfrm>
            <a:off x="1626114" y="1915770"/>
            <a:ext cx="10080000" cy="4107362"/>
          </a:xfrm>
          <a:prstGeom prst="rect">
            <a:avLst/>
          </a:prstGeom>
        </p:spPr>
      </p:pic>
      <p:sp>
        <p:nvSpPr>
          <p:cNvPr id="7" name="文本框 6">
            <a:extLst>
              <a:ext uri="{FF2B5EF4-FFF2-40B4-BE49-F238E27FC236}">
                <a16:creationId xmlns:a16="http://schemas.microsoft.com/office/drawing/2014/main" id="{182A227F-EB43-2692-A961-9C8818BCD33D}"/>
              </a:ext>
            </a:extLst>
          </p:cNvPr>
          <p:cNvSpPr txBox="1"/>
          <p:nvPr/>
        </p:nvSpPr>
        <p:spPr>
          <a:xfrm>
            <a:off x="3818454" y="1281682"/>
            <a:ext cx="631639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800" b="1" dirty="0">
                <a:solidFill>
                  <a:srgbClr val="122E66"/>
                </a:solidFill>
                <a:latin typeface="Times New Roman" panose="02020603050405020304" pitchFamily="18" charset="0"/>
                <a:ea typeface="+mj-ea"/>
                <a:cs typeface="Times New Roman" panose="02020603050405020304" pitchFamily="18" charset="0"/>
              </a:rPr>
              <a:t>Histogram of the passengers’ age</a:t>
            </a:r>
          </a:p>
        </p:txBody>
      </p:sp>
      <p:pic>
        <p:nvPicPr>
          <p:cNvPr id="12" name="图片 11">
            <a:extLst>
              <a:ext uri="{FF2B5EF4-FFF2-40B4-BE49-F238E27FC236}">
                <a16:creationId xmlns:a16="http://schemas.microsoft.com/office/drawing/2014/main" id="{507CBAB4-DDFF-795E-4EBE-FD237E6BF6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117" y="1191449"/>
            <a:ext cx="10079997" cy="5666551"/>
          </a:xfrm>
          <a:prstGeom prst="rect">
            <a:avLst/>
          </a:prstGeom>
        </p:spPr>
      </p:pic>
      <p:sp>
        <p:nvSpPr>
          <p:cNvPr id="13" name="文本框 12">
            <a:extLst>
              <a:ext uri="{FF2B5EF4-FFF2-40B4-BE49-F238E27FC236}">
                <a16:creationId xmlns:a16="http://schemas.microsoft.com/office/drawing/2014/main" id="{335F0E18-F269-54A7-1D04-4A8B64525DA4}"/>
              </a:ext>
            </a:extLst>
          </p:cNvPr>
          <p:cNvSpPr txBox="1"/>
          <p:nvPr/>
        </p:nvSpPr>
        <p:spPr>
          <a:xfrm>
            <a:off x="4178105" y="357446"/>
            <a:ext cx="6996332"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b="1" dirty="0">
                <a:solidFill>
                  <a:srgbClr val="122E66"/>
                </a:solidFill>
                <a:ea typeface="OPPOSans R" panose="00020600040101010101" pitchFamily="18" charset="-122"/>
              </a:rPr>
              <a:t>Line chart of the range of flight distance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b="1" dirty="0">
                <a:solidFill>
                  <a:srgbClr val="122E66"/>
                </a:solidFill>
                <a:ea typeface="OPPOSans R" panose="00020600040101010101" pitchFamily="18" charset="-122"/>
              </a:rPr>
              <a:t>Box plots of the flight distance with different classes</a:t>
            </a:r>
            <a:endParaRPr lang="zh-CN" altLang="en-US" sz="2000" b="1" dirty="0">
              <a:solidFill>
                <a:srgbClr val="122E66"/>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54863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969B3DF-7590-4BF6-F78E-57D9B5D9F3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931163" y="1544624"/>
            <a:ext cx="9172726" cy="4235668"/>
          </a:xfrm>
          <a:prstGeom prst="rect">
            <a:avLst/>
          </a:prstGeom>
        </p:spPr>
      </p:pic>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4</a:t>
            </a:r>
            <a:endParaRPr lang="zh-CN" altLang="en-US" sz="2000" b="1" dirty="0">
              <a:latin typeface="微软雅黑" panose="020B0503020204020204" charset="-122"/>
              <a:ea typeface="微软雅黑" panose="020B0503020204020204" charset="-122"/>
              <a:cs typeface="OPPOSans B" panose="00020600040101010101" pitchFamily="18" charset="-122"/>
            </a:endParaRPr>
          </a:p>
        </p:txBody>
      </p:sp>
      <p:sp>
        <p:nvSpPr>
          <p:cNvPr id="23" name="文本框 22"/>
          <p:cNvSpPr txBox="1"/>
          <p:nvPr/>
        </p:nvSpPr>
        <p:spPr>
          <a:xfrm>
            <a:off x="2210435" y="412750"/>
            <a:ext cx="2627630"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App demo</a:t>
            </a:r>
          </a:p>
        </p:txBody>
      </p:sp>
      <p:cxnSp>
        <p:nvCxnSpPr>
          <p:cNvPr id="28" name="直接连接符 27"/>
          <p:cNvCxnSpPr/>
          <p:nvPr/>
        </p:nvCxnSpPr>
        <p:spPr>
          <a:xfrm>
            <a:off x="1626114" y="976545"/>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1662" y="163629"/>
            <a:ext cx="1176876" cy="6686208"/>
            <a:chOff x="-11662" y="163629"/>
            <a:chExt cx="1176876" cy="6686208"/>
          </a:xfrm>
        </p:grpSpPr>
        <p:sp>
          <p:nvSpPr>
            <p:cNvPr id="30" name="矩形 29"/>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11662" y="4181909"/>
              <a:ext cx="1165225" cy="723900"/>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31"/>
            <p:cNvSpPr txBox="1"/>
            <p:nvPr/>
          </p:nvSpPr>
          <p:spPr>
            <a:xfrm>
              <a:off x="1" y="1848886"/>
              <a:ext cx="115926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Intro</a:t>
              </a:r>
            </a:p>
          </p:txBody>
        </p:sp>
        <p:sp>
          <p:nvSpPr>
            <p:cNvPr id="34" name="文本框 33"/>
            <p:cNvSpPr txBox="1"/>
            <p:nvPr/>
          </p:nvSpPr>
          <p:spPr>
            <a:xfrm>
              <a:off x="-5946" y="2504569"/>
              <a:ext cx="116521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Dataset</a:t>
              </a:r>
            </a:p>
          </p:txBody>
        </p:sp>
        <p:sp>
          <p:nvSpPr>
            <p:cNvPr id="35" name="文本框 34"/>
            <p:cNvSpPr txBox="1"/>
            <p:nvPr/>
          </p:nvSpPr>
          <p:spPr>
            <a:xfrm>
              <a:off x="-5947" y="3160251"/>
              <a:ext cx="1165215" cy="737235"/>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Problems</a:t>
              </a:r>
            </a:p>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Solving</a:t>
              </a:r>
            </a:p>
          </p:txBody>
        </p:sp>
        <p:sp>
          <p:nvSpPr>
            <p:cNvPr id="36" name="文本框 35"/>
            <p:cNvSpPr txBox="1"/>
            <p:nvPr/>
          </p:nvSpPr>
          <p:spPr>
            <a:xfrm>
              <a:off x="5716" y="4139783"/>
              <a:ext cx="1159266" cy="737235"/>
            </a:xfrm>
            <a:prstGeom prst="rect">
              <a:avLst/>
            </a:prstGeom>
            <a:noFill/>
          </p:spPr>
          <p:txBody>
            <a:bodyPr wrap="square" rtlCol="0">
              <a:spAutoFit/>
            </a:bodyPr>
            <a:lstStyle/>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App</a:t>
              </a:r>
            </a:p>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demo</a:t>
              </a:r>
            </a:p>
          </p:txBody>
        </p:sp>
      </p:grpSp>
      <p:sp>
        <p:nvSpPr>
          <p:cNvPr id="7" name="文本框 6">
            <a:extLst>
              <a:ext uri="{FF2B5EF4-FFF2-40B4-BE49-F238E27FC236}">
                <a16:creationId xmlns:a16="http://schemas.microsoft.com/office/drawing/2014/main" id="{ED57C02F-1346-1B8E-91E2-77F5B2ED6C1F}"/>
              </a:ext>
            </a:extLst>
          </p:cNvPr>
          <p:cNvSpPr txBox="1"/>
          <p:nvPr/>
        </p:nvSpPr>
        <p:spPr>
          <a:xfrm>
            <a:off x="1621425" y="1060651"/>
            <a:ext cx="6316394"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lang="en-US" altLang="zh-CN" sz="2400" b="1" dirty="0">
                <a:solidFill>
                  <a:srgbClr val="122E66"/>
                </a:solidFill>
                <a:latin typeface="Times New Roman" panose="02020603050405020304" pitchFamily="18" charset="0"/>
                <a:ea typeface="微软雅黑" panose="020B0503020204020204" pitchFamily="34" charset="-122"/>
                <a:cs typeface="Times New Roman" panose="02020603050405020304" pitchFamily="18" charset="0"/>
              </a:rPr>
              <a:t>Answers for the problems raised</a:t>
            </a:r>
            <a:endParaRPr kumimoji="0" lang="en-US" altLang="zh-CN" sz="2400" b="1" i="0" u="none" strike="noStrike" kern="1200" cap="none" spc="0" normalizeH="0" baseline="0" noProof="0" dirty="0">
              <a:ln>
                <a:noFill/>
              </a:ln>
              <a:solidFill>
                <a:srgbClr val="122E66"/>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椭圆 7">
            <a:extLst>
              <a:ext uri="{FF2B5EF4-FFF2-40B4-BE49-F238E27FC236}">
                <a16:creationId xmlns:a16="http://schemas.microsoft.com/office/drawing/2014/main" id="{42533B3E-2148-8616-CE99-E2C504F3D879}"/>
              </a:ext>
            </a:extLst>
          </p:cNvPr>
          <p:cNvSpPr/>
          <p:nvPr/>
        </p:nvSpPr>
        <p:spPr>
          <a:xfrm>
            <a:off x="3519561" y="4422482"/>
            <a:ext cx="5814646" cy="1357809"/>
          </a:xfrm>
          <a:prstGeom prst="ellipse">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B642BDA0-3583-1998-E823-C0662CC4264C}"/>
              </a:ext>
            </a:extLst>
          </p:cNvPr>
          <p:cNvSpPr/>
          <p:nvPr/>
        </p:nvSpPr>
        <p:spPr>
          <a:xfrm>
            <a:off x="3679288" y="3244402"/>
            <a:ext cx="2747596" cy="281447"/>
          </a:xfrm>
          <a:prstGeom prst="ellipse">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EB15F17-EAB4-905A-E6A0-100F157B9B11}"/>
              </a:ext>
            </a:extLst>
          </p:cNvPr>
          <p:cNvSpPr txBox="1"/>
          <p:nvPr/>
        </p:nvSpPr>
        <p:spPr>
          <a:xfrm>
            <a:off x="6539923" y="3185070"/>
            <a:ext cx="4159347"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b="1" dirty="0">
                <a:solidFill>
                  <a:srgbClr val="122E66"/>
                </a:solidFill>
                <a:ea typeface="OPPOSans R" panose="00020600040101010101" pitchFamily="18" charset="-122"/>
              </a:rPr>
              <a:t>Choose the different factors</a:t>
            </a:r>
          </a:p>
        </p:txBody>
      </p:sp>
      <p:sp>
        <p:nvSpPr>
          <p:cNvPr id="11" name="文本框 10">
            <a:extLst>
              <a:ext uri="{FF2B5EF4-FFF2-40B4-BE49-F238E27FC236}">
                <a16:creationId xmlns:a16="http://schemas.microsoft.com/office/drawing/2014/main" id="{EFAE06C5-A27D-B4ED-6395-C6093EC59FA0}"/>
              </a:ext>
            </a:extLst>
          </p:cNvPr>
          <p:cNvSpPr txBox="1"/>
          <p:nvPr/>
        </p:nvSpPr>
        <p:spPr>
          <a:xfrm>
            <a:off x="1508885" y="5912917"/>
            <a:ext cx="11123904"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b="1" dirty="0">
                <a:solidFill>
                  <a:srgbClr val="122E66"/>
                </a:solidFill>
                <a:ea typeface="OPPOSans R" panose="00020600040101010101" pitchFamily="18" charset="-122"/>
              </a:rPr>
              <a:t>See the specific explanation for whether the factor significantly influence the satisfaction or not.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b="1" dirty="0">
                <a:solidFill>
                  <a:srgbClr val="122E66"/>
                </a:solidFill>
                <a:ea typeface="OPPOSans R" panose="00020600040101010101" pitchFamily="18" charset="-122"/>
              </a:rPr>
              <a:t>The last three factors are influential while the ‘Gender’ is not distinct.</a:t>
            </a:r>
          </a:p>
        </p:txBody>
      </p:sp>
    </p:spTree>
    <p:extLst>
      <p:ext uri="{BB962C8B-B14F-4D97-AF65-F5344CB8AC3E}">
        <p14:creationId xmlns:p14="http://schemas.microsoft.com/office/powerpoint/2010/main" val="322260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19358C-76DF-3708-33FE-334F14E082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0719"/>
          <a:stretch/>
        </p:blipFill>
        <p:spPr>
          <a:xfrm>
            <a:off x="2035463" y="976855"/>
            <a:ext cx="9360000" cy="5841262"/>
          </a:xfrm>
          <a:prstGeom prst="rect">
            <a:avLst/>
          </a:prstGeom>
        </p:spPr>
      </p:pic>
      <p:sp>
        <p:nvSpPr>
          <p:cNvPr id="14" name="矩形 13"/>
          <p:cNvSpPr/>
          <p:nvPr/>
        </p:nvSpPr>
        <p:spPr>
          <a:xfrm>
            <a:off x="0" y="-11090"/>
            <a:ext cx="12191993" cy="174719"/>
          </a:xfrm>
          <a:prstGeom prst="rect">
            <a:avLst/>
          </a:prstGeom>
          <a:solidFill>
            <a:srgbClr val="122E66"/>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626114" y="431906"/>
            <a:ext cx="0" cy="345325"/>
          </a:xfrm>
          <a:prstGeom prst="line">
            <a:avLst/>
          </a:prstGeom>
          <a:ln w="92075">
            <a:solidFill>
              <a:srgbClr val="122E66"/>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712739" y="413052"/>
            <a:ext cx="645449"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4</a:t>
            </a:r>
            <a:endParaRPr lang="zh-CN" altLang="en-US" sz="2000" b="1" dirty="0">
              <a:latin typeface="微软雅黑" panose="020B0503020204020204" charset="-122"/>
              <a:ea typeface="微软雅黑" panose="020B0503020204020204" charset="-122"/>
              <a:cs typeface="OPPOSans B" panose="00020600040101010101" pitchFamily="18" charset="-122"/>
            </a:endParaRPr>
          </a:p>
        </p:txBody>
      </p:sp>
      <p:sp>
        <p:nvSpPr>
          <p:cNvPr id="23" name="文本框 22"/>
          <p:cNvSpPr txBox="1"/>
          <p:nvPr/>
        </p:nvSpPr>
        <p:spPr>
          <a:xfrm>
            <a:off x="2210435" y="412750"/>
            <a:ext cx="2627630"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OPPOSans B" panose="00020600040101010101" pitchFamily="18" charset="-122"/>
              </a:rPr>
              <a:t>App demo</a:t>
            </a:r>
          </a:p>
        </p:txBody>
      </p:sp>
      <p:cxnSp>
        <p:nvCxnSpPr>
          <p:cNvPr id="28" name="直接连接符 27"/>
          <p:cNvCxnSpPr/>
          <p:nvPr/>
        </p:nvCxnSpPr>
        <p:spPr>
          <a:xfrm>
            <a:off x="1626114" y="976545"/>
            <a:ext cx="1029407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1662" y="163629"/>
            <a:ext cx="1176876" cy="6686208"/>
            <a:chOff x="-11662" y="163629"/>
            <a:chExt cx="1176876" cy="6686208"/>
          </a:xfrm>
        </p:grpSpPr>
        <p:sp>
          <p:nvSpPr>
            <p:cNvPr id="30" name="矩形 29"/>
            <p:cNvSpPr/>
            <p:nvPr/>
          </p:nvSpPr>
          <p:spPr>
            <a:xfrm>
              <a:off x="0" y="163629"/>
              <a:ext cx="1165214" cy="6686208"/>
            </a:xfrm>
            <a:prstGeom prst="rect">
              <a:avLst/>
            </a:prstGeom>
            <a:solidFill>
              <a:schemeClr val="bg1"/>
            </a:solidFill>
            <a:ln>
              <a:noFill/>
            </a:ln>
            <a:effectLst>
              <a:outerShdw blurRad="139700" dist="381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11662" y="4181909"/>
              <a:ext cx="1165225" cy="723900"/>
            </a:xfrm>
            <a:prstGeom prst="roundRect">
              <a:avLst>
                <a:gd name="adj" fmla="val 50000"/>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31"/>
            <p:cNvSpPr txBox="1"/>
            <p:nvPr/>
          </p:nvSpPr>
          <p:spPr>
            <a:xfrm>
              <a:off x="1" y="1848886"/>
              <a:ext cx="115926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Intro</a:t>
              </a:r>
            </a:p>
          </p:txBody>
        </p:sp>
        <p:sp>
          <p:nvSpPr>
            <p:cNvPr id="34" name="文本框 33"/>
            <p:cNvSpPr txBox="1"/>
            <p:nvPr/>
          </p:nvSpPr>
          <p:spPr>
            <a:xfrm>
              <a:off x="-5946" y="2504569"/>
              <a:ext cx="1165215" cy="414020"/>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Dataset</a:t>
              </a:r>
            </a:p>
          </p:txBody>
        </p:sp>
        <p:sp>
          <p:nvSpPr>
            <p:cNvPr id="35" name="文本框 34"/>
            <p:cNvSpPr txBox="1"/>
            <p:nvPr/>
          </p:nvSpPr>
          <p:spPr>
            <a:xfrm>
              <a:off x="-5947" y="3160251"/>
              <a:ext cx="1165215" cy="737235"/>
            </a:xfrm>
            <a:prstGeom prst="rect">
              <a:avLst/>
            </a:prstGeom>
            <a:noFill/>
          </p:spPr>
          <p:txBody>
            <a:bodyPr wrap="square" rtlCol="0">
              <a:spAutoFit/>
            </a:bodyPr>
            <a:lstStyle/>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Problems</a:t>
              </a:r>
            </a:p>
            <a:p>
              <a:pPr algn="ctr">
                <a:lnSpc>
                  <a:spcPct val="150000"/>
                </a:lnSpc>
              </a:pPr>
              <a:r>
                <a:rPr lang="en-US" altLang="zh-CN" sz="1400"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Solving</a:t>
              </a:r>
            </a:p>
          </p:txBody>
        </p:sp>
        <p:sp>
          <p:nvSpPr>
            <p:cNvPr id="36" name="文本框 35"/>
            <p:cNvSpPr txBox="1"/>
            <p:nvPr/>
          </p:nvSpPr>
          <p:spPr>
            <a:xfrm>
              <a:off x="5716" y="4139783"/>
              <a:ext cx="1159266" cy="737235"/>
            </a:xfrm>
            <a:prstGeom prst="rect">
              <a:avLst/>
            </a:prstGeom>
            <a:noFill/>
          </p:spPr>
          <p:txBody>
            <a:bodyPr wrap="square" rtlCol="0">
              <a:spAutoFit/>
            </a:bodyPr>
            <a:lstStyle/>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App</a:t>
              </a:r>
            </a:p>
            <a:p>
              <a:pPr algn="ctr">
                <a:lnSpc>
                  <a:spcPct val="150000"/>
                </a:lnSpc>
              </a:pPr>
              <a:r>
                <a:rPr lang="en-US" altLang="zh-CN" sz="1400" dirty="0">
                  <a:solidFill>
                    <a:schemeClr val="tx1">
                      <a:lumMod val="85000"/>
                      <a:lumOff val="1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lt"/>
                </a:rPr>
                <a:t>demo</a:t>
              </a:r>
            </a:p>
          </p:txBody>
        </p:sp>
      </p:grpSp>
      <p:sp>
        <p:nvSpPr>
          <p:cNvPr id="10" name="文本框 9">
            <a:extLst>
              <a:ext uri="{FF2B5EF4-FFF2-40B4-BE49-F238E27FC236}">
                <a16:creationId xmlns:a16="http://schemas.microsoft.com/office/drawing/2014/main" id="{8EB15F17-EAB4-905A-E6A0-100F157B9B11}"/>
              </a:ext>
            </a:extLst>
          </p:cNvPr>
          <p:cNvSpPr txBox="1"/>
          <p:nvPr/>
        </p:nvSpPr>
        <p:spPr>
          <a:xfrm>
            <a:off x="8875569" y="1613907"/>
            <a:ext cx="3324664" cy="126188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900" b="1" dirty="0">
                <a:solidFill>
                  <a:srgbClr val="7030A0"/>
                </a:solidFill>
                <a:ea typeface="OPPOSans R" panose="00020600040101010101" pitchFamily="18" charset="-122"/>
              </a:rPr>
              <a:t>The legend indicates that the correlation between the criteria will increase as the color becomes deeper.</a:t>
            </a:r>
          </a:p>
        </p:txBody>
      </p:sp>
      <p:sp>
        <p:nvSpPr>
          <p:cNvPr id="11" name="文本框 10">
            <a:extLst>
              <a:ext uri="{FF2B5EF4-FFF2-40B4-BE49-F238E27FC236}">
                <a16:creationId xmlns:a16="http://schemas.microsoft.com/office/drawing/2014/main" id="{EFAE06C5-A27D-B4ED-6395-C6093EC59FA0}"/>
              </a:ext>
            </a:extLst>
          </p:cNvPr>
          <p:cNvSpPr txBox="1"/>
          <p:nvPr/>
        </p:nvSpPr>
        <p:spPr>
          <a:xfrm>
            <a:off x="1230693" y="5301139"/>
            <a:ext cx="4587114" cy="1323439"/>
          </a:xfrm>
          <a:prstGeom prst="rect">
            <a:avLst/>
          </a:prstGeom>
          <a:noFill/>
        </p:spPr>
        <p:txBody>
          <a:bodyPr wrap="square" rtlCol="0">
            <a:spAutoFit/>
          </a:bodyPr>
          <a:lstStyle/>
          <a:p>
            <a:pPr marL="342900" lvl="0" indent="-342900">
              <a:buFont typeface="Wingdings" panose="05000000000000000000" pitchFamily="2" charset="2"/>
              <a:buChar char="Ø"/>
              <a:defRPr/>
            </a:pPr>
            <a:r>
              <a:rPr lang="en-US" altLang="zh-CN" sz="2000" b="1" dirty="0">
                <a:solidFill>
                  <a:srgbClr val="122E66"/>
                </a:solidFill>
                <a:ea typeface="OPPOSans R" panose="00020600040101010101" pitchFamily="18" charset="-122"/>
              </a:rPr>
              <a:t>See the specific explanation that the criteria ‘Cleanliness’,  ‘Food and drink’,  ‘Seat comfort’,  ‘Inflight entertainment’ are highly associated.</a:t>
            </a:r>
          </a:p>
        </p:txBody>
      </p:sp>
      <p:sp>
        <p:nvSpPr>
          <p:cNvPr id="12" name="椭圆 11">
            <a:extLst>
              <a:ext uri="{FF2B5EF4-FFF2-40B4-BE49-F238E27FC236}">
                <a16:creationId xmlns:a16="http://schemas.microsoft.com/office/drawing/2014/main" id="{25331B05-A65B-4642-A6D6-CC3294E78BD4}"/>
              </a:ext>
            </a:extLst>
          </p:cNvPr>
          <p:cNvSpPr/>
          <p:nvPr/>
        </p:nvSpPr>
        <p:spPr>
          <a:xfrm>
            <a:off x="8365587" y="3106837"/>
            <a:ext cx="422031" cy="422031"/>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6166C595-794A-1EDB-FE44-622622A1BC29}"/>
              </a:ext>
            </a:extLst>
          </p:cNvPr>
          <p:cNvSpPr/>
          <p:nvPr/>
        </p:nvSpPr>
        <p:spPr>
          <a:xfrm>
            <a:off x="6384388" y="3129993"/>
            <a:ext cx="422031" cy="422031"/>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858AFE16-28E9-5F85-5EBC-69A2952A3BF8}"/>
              </a:ext>
            </a:extLst>
          </p:cNvPr>
          <p:cNvSpPr txBox="1"/>
          <p:nvPr/>
        </p:nvSpPr>
        <p:spPr>
          <a:xfrm>
            <a:off x="4016322" y="571676"/>
            <a:ext cx="4159347"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b="1" dirty="0">
                <a:solidFill>
                  <a:srgbClr val="122E66"/>
                </a:solidFill>
                <a:ea typeface="OPPOSans R" panose="00020600040101010101" pitchFamily="18" charset="-122"/>
              </a:rPr>
              <a:t>Heatmap of 14 variables</a:t>
            </a:r>
          </a:p>
        </p:txBody>
      </p:sp>
    </p:spTree>
    <p:extLst>
      <p:ext uri="{BB962C8B-B14F-4D97-AF65-F5344CB8AC3E}">
        <p14:creationId xmlns:p14="http://schemas.microsoft.com/office/powerpoint/2010/main" val="20644421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RmOGNlMDEzOTRlMTY4NzdiMmIwOTg3NzJhNDJjMTAifQ=="/>
  <p:tag name="KSO_WPP_MARK_KEY" val="ad750691-077e-4023-a09f-f4d8ee42c576"/>
</p:tagLst>
</file>

<file path=ppt/theme/theme1.xml><?xml version="1.0" encoding="utf-8"?>
<a:theme xmlns:a="http://schemas.openxmlformats.org/drawingml/2006/main" name="Office 主题">
  <a:themeElements>
    <a:clrScheme name="学术蓝">
      <a:dk1>
        <a:srgbClr val="000000"/>
      </a:dk1>
      <a:lt1>
        <a:srgbClr val="FFFFFF"/>
      </a:lt1>
      <a:dk2>
        <a:srgbClr val="778495"/>
      </a:dk2>
      <a:lt2>
        <a:srgbClr val="F0F0F0"/>
      </a:lt2>
      <a:accent1>
        <a:srgbClr val="0E58A3"/>
      </a:accent1>
      <a:accent2>
        <a:srgbClr val="2673B7"/>
      </a:accent2>
      <a:accent3>
        <a:srgbClr val="122E66"/>
      </a:accent3>
      <a:accent4>
        <a:srgbClr val="4C7CA0"/>
      </a:accent4>
      <a:accent5>
        <a:srgbClr val="5E7A86"/>
      </a:accent5>
      <a:accent6>
        <a:srgbClr val="D9D9D9"/>
      </a:accent6>
      <a:hlink>
        <a:srgbClr val="F84D4D"/>
      </a:hlink>
      <a:folHlink>
        <a:srgbClr val="BFBFB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b="1" dirty="0" smtClean="0">
            <a:solidFill>
              <a:srgbClr val="122E66"/>
            </a:solidFill>
            <a:latin typeface="OPPOSans R" panose="00020600040101010101" pitchFamily="18" charset="-122"/>
            <a:ea typeface="OPPOSans R" panose="00020600040101010101" pitchFamily="18" charset="-122"/>
            <a:cs typeface="OPPOSans R" panose="00020600040101010101" pitchFamily="18"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511</Words>
  <Application>Microsoft Office PowerPoint</Application>
  <PresentationFormat>宽屏</PresentationFormat>
  <Paragraphs>117</Paragraphs>
  <Slides>11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OPPOSans R</vt:lpstr>
      <vt:lpstr>阿里巴巴普惠体 R</vt:lpstr>
      <vt:lpstr>等线</vt:lpstr>
      <vt:lpstr>微软雅黑</vt:lpstr>
      <vt:lpstr>Arial</vt:lpstr>
      <vt:lpstr>Calibri</vt:lpstr>
      <vt:lpstr>Segoe UI Black</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muweilin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木卫林学术模板</dc:title>
  <dc:subject>学术模板</dc:subject>
  <dc:creator>tengtingmuwei</dc:creator>
  <dc:description>请尊重版权，尊重劳动成果</dc:description>
  <cp:lastModifiedBy>雨苗</cp:lastModifiedBy>
  <cp:revision>19</cp:revision>
  <dcterms:created xsi:type="dcterms:W3CDTF">2022-05-29T09:59:00Z</dcterms:created>
  <dcterms:modified xsi:type="dcterms:W3CDTF">2022-10-31T17:15:41Z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61B5C378D8794AA3B41726A9BC7D7518</vt:lpwstr>
  </property>
  <property fmtid="{D5CDD505-2E9C-101B-9397-08002B2CF9AE}" pid="3" name="KSOProductBuildVer">
    <vt:lpwstr>2052-11.1.0.12598</vt:lpwstr>
  </property>
</Properties>
</file>